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24" r:id="rId7"/>
  </p:sldMasterIdLst>
  <p:notesMasterIdLst>
    <p:notesMasterId r:id="rId36"/>
  </p:notesMasterIdLst>
  <p:handoutMasterIdLst>
    <p:handoutMasterId r:id="rId37"/>
  </p:handoutMasterIdLst>
  <p:sldIdLst>
    <p:sldId id="311" r:id="rId8"/>
    <p:sldId id="295" r:id="rId9"/>
    <p:sldId id="307" r:id="rId10"/>
    <p:sldId id="271" r:id="rId11"/>
    <p:sldId id="401" r:id="rId12"/>
    <p:sldId id="402" r:id="rId13"/>
    <p:sldId id="312" r:id="rId14"/>
    <p:sldId id="313" r:id="rId15"/>
    <p:sldId id="403" r:id="rId16"/>
    <p:sldId id="404" r:id="rId17"/>
    <p:sldId id="405" r:id="rId18"/>
    <p:sldId id="315" r:id="rId19"/>
    <p:sldId id="316" r:id="rId20"/>
    <p:sldId id="318" r:id="rId21"/>
    <p:sldId id="319" r:id="rId22"/>
    <p:sldId id="320" r:id="rId23"/>
    <p:sldId id="406" r:id="rId24"/>
    <p:sldId id="321" r:id="rId25"/>
    <p:sldId id="324" r:id="rId26"/>
    <p:sldId id="325" r:id="rId27"/>
    <p:sldId id="326" r:id="rId28"/>
    <p:sldId id="327" r:id="rId29"/>
    <p:sldId id="328" r:id="rId30"/>
    <p:sldId id="409" r:id="rId31"/>
    <p:sldId id="408" r:id="rId32"/>
    <p:sldId id="305" r:id="rId33"/>
    <p:sldId id="352" r:id="rId34"/>
    <p:sldId id="293" r:id="rId35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1572" userDrawn="1">
          <p15:clr>
            <a:srgbClr val="A4A3A4"/>
          </p15:clr>
        </p15:guide>
        <p15:guide id="3" pos="6063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2AC"/>
    <a:srgbClr val="127FB8"/>
    <a:srgbClr val="A02795"/>
    <a:srgbClr val="1DB1E5"/>
    <a:srgbClr val="616CB2"/>
    <a:srgbClr val="838BC5"/>
    <a:srgbClr val="FF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76"/>
    <p:restoredTop sz="94660"/>
  </p:normalViewPr>
  <p:slideViewPr>
    <p:cSldViewPr snapToGrid="0" showGuides="1">
      <p:cViewPr>
        <p:scale>
          <a:sx n="75" d="100"/>
          <a:sy n="75" d="100"/>
        </p:scale>
        <p:origin x="3180" y="852"/>
      </p:cViewPr>
      <p:guideLst>
        <p:guide orient="horz" pos="2159"/>
        <p:guide pos="1572"/>
        <p:guide pos="606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fontAlgn="base"/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 fontAlgn="base"/>
            <a:fld id="{BB962C8B-B14F-4D97-AF65-F5344CB8AC3E}" type="datetime1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fontAlgn="base"/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页眉占位符 2252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1" name="日期占位符 2253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fld id="{BB962C8B-B14F-4D97-AF65-F5344CB8AC3E}" type="datetime1">
              <a:rPr lang="zh-CN" altLang="en-US" sz="1200" dirty="0">
                <a:ea typeface="宋体" panose="02010600030101010101" pitchFamily="2" charset="-122"/>
              </a:rPr>
              <a:t>2025-6-6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6628" name="幻灯片图像占位符 2253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629" name="文本占位符 22532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534" name="页脚占位符 2253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5" name="灯片编号占位符 2253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10" name="PA_图片 2" descr="F:\案例二\394\1.png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58863" y="171450"/>
            <a:ext cx="1684338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endParaRPr lang="zh-CN" altLang="en-US" b="1" strike="noStrike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标题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PA_矩形 3"/>
            <p:cNvSpPr/>
            <p:nvPr userDrawn="1">
              <p:custDataLst>
                <p:tags r:id="rId1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trike="noStrike" noProof="1"/>
            </a:p>
          </p:txBody>
        </p:sp>
        <p:pic>
          <p:nvPicPr>
            <p:cNvPr id="23" name="PA_图片 2" descr="F:\案例二\394\1.png"/>
            <p:cNvPicPr>
              <a:picLocks noChangeAspect="1" noChangeArrowheads="1"/>
            </p:cNvPicPr>
            <p:nvPr userDrawn="1">
              <p:custDataLst>
                <p:tags r:id="rId2"/>
              </p:custDataLst>
            </p:nvPr>
          </p:nvPicPr>
          <p:blipFill rotWithShape="1">
            <a:blip r:embed="rId4"/>
            <a:srcRect/>
            <a:stretch>
              <a:fillRect/>
            </a:stretch>
          </p:blipFill>
          <p:spPr bwMode="auto">
            <a:xfrm rot="10800000">
              <a:off x="0" y="0"/>
              <a:ext cx="9129713" cy="6858000"/>
            </a:xfrm>
            <a:prstGeom prst="rect">
              <a:avLst/>
            </a:prstGeom>
            <a:noFill/>
            <a:effectLst>
              <a:outerShdw blurRad="342900" dist="139700" dir="12060000" sx="102000" sy="102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769BE1DD-D559-488D-BDBE-B08EC5CA0E62}"/>
              </a:ext>
            </a:extLst>
          </p:cNvPr>
          <p:cNvSpPr txBox="1"/>
          <p:nvPr userDrawn="1"/>
        </p:nvSpPr>
        <p:spPr>
          <a:xfrm>
            <a:off x="7905750" y="6352144"/>
            <a:ext cx="42862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1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12" name="文本框 3081">
            <a:extLst>
              <a:ext uri="{FF2B5EF4-FFF2-40B4-BE49-F238E27FC236}">
                <a16:creationId xmlns:a16="http://schemas.microsoft.com/office/drawing/2014/main" id="{4A7B13E7-76C5-4D61-A98C-24989FD32A54}"/>
              </a:ext>
            </a:extLst>
          </p:cNvPr>
          <p:cNvSpPr txBox="1"/>
          <p:nvPr userDrawn="1"/>
        </p:nvSpPr>
        <p:spPr>
          <a:xfrm>
            <a:off x="8980098" y="211138"/>
            <a:ext cx="304680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安徽省规划教材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安徽省一流本科教材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心理学创新系列教材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9CABE3A9-1272-4E8E-9EB5-529255A0038C}"/>
              </a:ext>
            </a:extLst>
          </p:cNvPr>
          <p:cNvSpPr txBox="1"/>
          <p:nvPr userDrawn="1"/>
        </p:nvSpPr>
        <p:spPr>
          <a:xfrm>
            <a:off x="2143298" y="377337"/>
            <a:ext cx="6644101" cy="5909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spc="300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结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5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9D1E9B7-90DD-4374-8467-A4752D50CBE0}"/>
              </a:ext>
            </a:extLst>
          </p:cNvPr>
          <p:cNvSpPr txBox="1"/>
          <p:nvPr userDrawn="1"/>
        </p:nvSpPr>
        <p:spPr>
          <a:xfrm>
            <a:off x="239713" y="103823"/>
            <a:ext cx="4584078" cy="4247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6240156A-9165-4DE0-9CCF-65869F653411}"/>
              </a:ext>
            </a:extLst>
          </p:cNvPr>
          <p:cNvSpPr txBox="1"/>
          <p:nvPr userDrawn="1"/>
        </p:nvSpPr>
        <p:spPr>
          <a:xfrm>
            <a:off x="9199712" y="6352143"/>
            <a:ext cx="2940530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7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3317" name="TextBox 11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581292" y="1257351"/>
            <a:ext cx="3221501" cy="434329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581292" y="5748825"/>
            <a:ext cx="3253772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11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4341" name="TextBox 18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93569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061616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329662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793569" y="5023692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5067720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329662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2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2" descr="F:\案例二\394\1.png"/>
          <p:cNvPicPr>
            <a:picLocks noChangeAspect="1"/>
          </p:cNvPicPr>
          <p:nvPr userDrawn="1"/>
        </p:nvPicPr>
        <p:blipFill>
          <a:blip r:embed="rId3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鸣谢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9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 rotWithShape="1">
          <a:blip r:embed="rId5"/>
          <a:srcRect r="141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PA_矩形 10"/>
          <p:cNvSpPr/>
          <p:nvPr userDrawn="1">
            <p:custDataLst>
              <p:tags r:id="rId3"/>
            </p:custDataLst>
          </p:nvPr>
        </p:nvSpPr>
        <p:spPr>
          <a:xfrm>
            <a:off x="0" y="2859546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14713" y="2928938"/>
            <a:ext cx="52720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6000" b="1" strike="noStrike" spc="100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lang="zh-CN" altLang="en-US" sz="6000" b="1" strike="noStrike" spc="1000" baseline="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random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2" descr="F:\案例二\394\1.png"/>
          <p:cNvPicPr>
            <a:picLocks noChangeAspect="1"/>
          </p:cNvPicPr>
          <p:nvPr userDrawn="1"/>
        </p:nvPicPr>
        <p:blipFill>
          <a:blip r:embed="rId14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05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2" descr="F:\案例二\394\1.png"/>
          <p:cNvPicPr>
            <a:picLocks noChangeAspect="1"/>
          </p:cNvPicPr>
          <p:nvPr userDrawn="1"/>
        </p:nvPicPr>
        <p:blipFill>
          <a:blip r:embed="rId14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307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10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52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5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176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21505"/>
          <p:cNvSpPr>
            <a:spLocks noGrp="1"/>
          </p:cNvSpPr>
          <p:nvPr>
            <p:ph type="title" idx="4294967295"/>
          </p:nvPr>
        </p:nvSpPr>
        <p:spPr>
          <a:xfrm>
            <a:off x="1676400" y="1831975"/>
            <a:ext cx="10515600" cy="1325563"/>
          </a:xfrm>
        </p:spPr>
        <p:txBody>
          <a:bodyPr anchor="ctr"/>
          <a:lstStyle/>
          <a:p>
            <a:pPr algn="ctr"/>
            <a:r>
              <a:rPr lang="zh-CN" altLang="en-US" sz="4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第十一章  </a:t>
            </a:r>
            <a:r>
              <a:rPr lang="en-US" altLang="zh-CN" sz="4800" b="1" dirty="0" err="1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职业生涯与心理健康</a:t>
            </a:r>
            <a:endParaRPr lang="en-US" altLang="zh-CN" sz="4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32"/>
          <p:cNvGrpSpPr/>
          <p:nvPr/>
        </p:nvGrpSpPr>
        <p:grpSpPr>
          <a:xfrm>
            <a:off x="3294063" y="2443163"/>
            <a:ext cx="6451600" cy="588691"/>
            <a:chOff x="3294744" y="2443529"/>
            <a:chExt cx="5523518" cy="517889"/>
          </a:xfrm>
        </p:grpSpPr>
        <p:sp>
          <p:nvSpPr>
            <p:cNvPr id="25" name="矩形: 圆角 24"/>
            <p:cNvSpPr/>
            <p:nvPr/>
          </p:nvSpPr>
          <p:spPr>
            <a:xfrm>
              <a:off x="4046829" y="2443529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第二节  职业生涯规划的制定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3294744" y="2467431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6" name="组合 33"/>
          <p:cNvGrpSpPr/>
          <p:nvPr/>
        </p:nvGrpSpPr>
        <p:grpSpPr>
          <a:xfrm>
            <a:off x="3294063" y="1452562"/>
            <a:ext cx="6403975" cy="592303"/>
            <a:chOff x="3294744" y="1452406"/>
            <a:chExt cx="5523518" cy="521538"/>
          </a:xfrm>
        </p:grpSpPr>
        <p:sp>
          <p:nvSpPr>
            <p:cNvPr id="24" name="矩形: 圆角 23"/>
            <p:cNvSpPr/>
            <p:nvPr/>
          </p:nvSpPr>
          <p:spPr>
            <a:xfrm>
              <a:off x="4046829" y="145240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第一节  对象与任务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3294744" y="1494973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9" name="组合 31"/>
          <p:cNvGrpSpPr/>
          <p:nvPr/>
        </p:nvGrpSpPr>
        <p:grpSpPr>
          <a:xfrm>
            <a:off x="3294063" y="3448050"/>
            <a:ext cx="6477000" cy="588691"/>
            <a:chOff x="3294744" y="3448196"/>
            <a:chExt cx="5523517" cy="517889"/>
          </a:xfrm>
        </p:grpSpPr>
        <p:sp>
          <p:nvSpPr>
            <p:cNvPr id="26" name="矩形: 圆角 25"/>
            <p:cNvSpPr/>
            <p:nvPr/>
          </p:nvSpPr>
          <p:spPr>
            <a:xfrm>
              <a:off x="4046828" y="344819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第三节  职业生涯心理问题的调适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294744" y="3468915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21"/>
          <p:cNvGrpSpPr/>
          <p:nvPr/>
        </p:nvGrpSpPr>
        <p:grpSpPr>
          <a:xfrm>
            <a:off x="1809750" y="1471613"/>
            <a:ext cx="8120063" cy="877887"/>
            <a:chOff x="1845258" y="1471653"/>
            <a:chExt cx="8119013" cy="878499"/>
          </a:xfrm>
        </p:grpSpPr>
        <p:grpSp>
          <p:nvGrpSpPr>
            <p:cNvPr id="30722" name="组合 18"/>
            <p:cNvGrpSpPr/>
            <p:nvPr/>
          </p:nvGrpSpPr>
          <p:grpSpPr>
            <a:xfrm>
              <a:off x="1845258" y="1471653"/>
              <a:ext cx="1140533" cy="878499"/>
              <a:chOff x="1845258" y="1471653"/>
              <a:chExt cx="1140533" cy="878499"/>
            </a:xfrm>
          </p:grpSpPr>
          <p:sp>
            <p:nvSpPr>
              <p:cNvPr id="32" name="泪滴形 31"/>
              <p:cNvSpPr/>
              <p:nvPr/>
            </p:nvSpPr>
            <p:spPr>
              <a:xfrm rot="8056488">
                <a:off x="2058302" y="1471653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2238543" y="2140397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25" name="Text Placeholder 5"/>
              <p:cNvSpPr txBox="1"/>
              <p:nvPr/>
            </p:nvSpPr>
            <p:spPr>
              <a:xfrm>
                <a:off x="1845258" y="1616049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掌握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26" name="文本框 1"/>
            <p:cNvSpPr txBox="1"/>
            <p:nvPr/>
          </p:nvSpPr>
          <p:spPr>
            <a:xfrm>
              <a:off x="3021673" y="1705170"/>
              <a:ext cx="6942598" cy="399058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掌握职业生涯的概念及制定。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7" name="组合 22"/>
          <p:cNvGrpSpPr/>
          <p:nvPr/>
        </p:nvGrpSpPr>
        <p:grpSpPr>
          <a:xfrm>
            <a:off x="1809750" y="2981325"/>
            <a:ext cx="8120063" cy="877888"/>
            <a:chOff x="1845258" y="2971824"/>
            <a:chExt cx="8119013" cy="878499"/>
          </a:xfrm>
        </p:grpSpPr>
        <p:sp>
          <p:nvSpPr>
            <p:cNvPr id="30728" name="文本框 34"/>
            <p:cNvSpPr txBox="1"/>
            <p:nvPr/>
          </p:nvSpPr>
          <p:spPr>
            <a:xfrm>
              <a:off x="3021673" y="3202673"/>
              <a:ext cx="6942598" cy="399058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熟悉职业生涯心理问题识别及调适。</a:t>
              </a:r>
            </a:p>
          </p:txBody>
        </p:sp>
        <p:grpSp>
          <p:nvGrpSpPr>
            <p:cNvPr id="30729" name="组合 17"/>
            <p:cNvGrpSpPr/>
            <p:nvPr/>
          </p:nvGrpSpPr>
          <p:grpSpPr>
            <a:xfrm>
              <a:off x="1845258" y="2971824"/>
              <a:ext cx="1140533" cy="878499"/>
              <a:chOff x="1845258" y="2971824"/>
              <a:chExt cx="1140533" cy="878499"/>
            </a:xfrm>
          </p:grpSpPr>
          <p:sp>
            <p:nvSpPr>
              <p:cNvPr id="40" name="泪滴形 39"/>
              <p:cNvSpPr/>
              <p:nvPr/>
            </p:nvSpPr>
            <p:spPr>
              <a:xfrm rot="8056488">
                <a:off x="2058302" y="2971824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10800000">
                <a:off x="2238543" y="3640568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Text Placeholder 5"/>
              <p:cNvSpPr txBox="1"/>
              <p:nvPr/>
            </p:nvSpPr>
            <p:spPr>
              <a:xfrm>
                <a:off x="1845258" y="3116220"/>
                <a:ext cx="1140533" cy="434698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 sz="2400" kern="120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256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1" strike="noStrike" noProof="1"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熟悉</a:t>
                </a:r>
                <a:endPara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0733" name="组合 20"/>
          <p:cNvGrpSpPr/>
          <p:nvPr/>
        </p:nvGrpSpPr>
        <p:grpSpPr>
          <a:xfrm>
            <a:off x="1774825" y="4406900"/>
            <a:ext cx="8154988" cy="879475"/>
            <a:chOff x="1809241" y="4726731"/>
            <a:chExt cx="8155030" cy="878499"/>
          </a:xfrm>
        </p:grpSpPr>
        <p:sp>
          <p:nvSpPr>
            <p:cNvPr id="30734" name="文本框 35"/>
            <p:cNvSpPr txBox="1"/>
            <p:nvPr/>
          </p:nvSpPr>
          <p:spPr>
            <a:xfrm>
              <a:off x="3022097" y="4946024"/>
              <a:ext cx="6942174" cy="398337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了解职业生涯的特点及意义。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35" name="组合 19"/>
            <p:cNvGrpSpPr/>
            <p:nvPr/>
          </p:nvGrpSpPr>
          <p:grpSpPr>
            <a:xfrm>
              <a:off x="1809241" y="4726731"/>
              <a:ext cx="1140533" cy="878499"/>
              <a:chOff x="1809241" y="4580208"/>
              <a:chExt cx="1140533" cy="878499"/>
            </a:xfrm>
          </p:grpSpPr>
          <p:sp>
            <p:nvSpPr>
              <p:cNvPr id="43" name="泪滴形 42"/>
              <p:cNvSpPr/>
              <p:nvPr/>
            </p:nvSpPr>
            <p:spPr>
              <a:xfrm rot="8056488">
                <a:off x="2022285" y="4580208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10800000">
                <a:off x="2202526" y="5248952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38" name="Text Placeholder 5"/>
              <p:cNvSpPr txBox="1"/>
              <p:nvPr/>
            </p:nvSpPr>
            <p:spPr>
              <a:xfrm>
                <a:off x="1809241" y="4724604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了解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132565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  职业生涯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对象与任务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占位符 3072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654200" cy="5105346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一、生涯与职业生涯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生涯指一个人一生的发展过程，也指一个人一生中所扮演的系列角色与职位的总和。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职业生涯就是指一个人一生连续从事和承担的职业、职务、职位的历程。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占位符 3072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578000" cy="5094195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二、职业生涯的特点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Clr>
                <a:srgbClr val="127FB8"/>
              </a:buClr>
              <a:buNone/>
            </a:pPr>
            <a:r>
              <a:rPr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独特性</a:t>
            </a:r>
            <a:endParaRPr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Clr>
                <a:srgbClr val="127FB8"/>
              </a:buClr>
              <a:buNone/>
            </a:pPr>
            <a:r>
              <a:rPr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发展性</a:t>
            </a:r>
            <a:endParaRPr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Clr>
                <a:srgbClr val="127FB8"/>
              </a:buClr>
              <a:buNone/>
            </a:pPr>
            <a:r>
              <a:rPr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内外性  </a:t>
            </a:r>
            <a:endParaRPr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Clr>
                <a:srgbClr val="127FB8"/>
              </a:buClr>
              <a:buNone/>
            </a:pPr>
            <a:r>
              <a:rPr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无边界性  </a:t>
            </a:r>
            <a:endParaRPr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Clr>
                <a:srgbClr val="127FB8"/>
              </a:buClr>
              <a:buNone/>
            </a:pPr>
            <a:r>
              <a:rPr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综合性  </a:t>
            </a:r>
            <a:endParaRPr lang="zh-CN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ea typeface="宋体" panose="02010600030101010101" pitchFamily="2" charset="-122"/>
              <a:sym typeface="+mn-ea"/>
            </a:endParaRPr>
          </a:p>
          <a:p>
            <a:pPr marL="0" indent="0">
              <a:buNone/>
            </a:pP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占位符 29698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654200" cy="4148254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三、职业生涯规划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概念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职业生涯规划，是指个人依据自身情况、眼前机遇和制约因素，为自己确立职业目标，选择职业发展路径，确定教育、培训和发展计划等，为实现职业生涯目标而预先设计的系统安排。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职业生涯规划=知己＋知彼＋抉择＋设定目标+行动＋调整。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占位符 3072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501800" cy="4351338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三、职业生涯规划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涉及领域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健康规划、家庭规划、工作事业规划、人际关系发展规划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理财规划、心智规划、休闲规划、心灵规划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占位符 30722"/>
          <p:cNvSpPr>
            <a:spLocks noGrp="1"/>
          </p:cNvSpPr>
          <p:nvPr>
            <p:ph type="body" idx="4294967295"/>
          </p:nvPr>
        </p:nvSpPr>
        <p:spPr>
          <a:xfrm>
            <a:off x="360000" y="758283"/>
            <a:ext cx="12192000" cy="5094195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四、职业生涯规划的重要意义</a:t>
            </a:r>
            <a:endParaRPr lang="en-US" altLang="zh-CN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增强职业发展的目的性与计划性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促进人的全面发展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有助理想与实际的统一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15"/>
          <p:cNvSpPr/>
          <p:nvPr/>
        </p:nvSpPr>
        <p:spPr>
          <a:xfrm>
            <a:off x="-22302" y="3054486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第二节</a:t>
            </a:r>
            <a:r>
              <a:rPr 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职业生涯规划的制定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占位符 31746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616100" cy="5429831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一、职业生涯规划</a:t>
            </a:r>
            <a:endParaRPr lang="zh-CN" altLang="en-US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自我评估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自我评估是自我意识的一种形式，是个体对自己思想、愿望、行为、个性和能力特点的判断和评价。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职业评估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是指大学生对以后选择的职业是不是符合自身的评估。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社会的发展趋势评估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就是定期将个人的职业发展放在社会发展的大环境中评估分析，确保自身职业不断处在良好的状态中。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占位符 32770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29831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二、职业生涯规划的基本原则</a:t>
            </a:r>
            <a:endParaRPr lang="en-US" altLang="zh-CN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择世所需原则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择己所爱原则 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择己所长原则  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占位符 33794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18680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三、职业生涯规划的关键问题</a:t>
            </a:r>
            <a:endParaRPr lang="en-US" altLang="zh-CN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职业目标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预期收益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发展策略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评估调控  </a:t>
            </a: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3584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br>
              <a:rPr lang="zh-CN" altLang="en-US" sz="3200" b="1" dirty="0">
                <a:solidFill>
                  <a:srgbClr val="A0279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endParaRPr lang="zh-CN" altLang="en-US" sz="3200" b="1" dirty="0">
              <a:solidFill>
                <a:srgbClr val="A0279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3010" name="文本占位符 3584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527200" cy="5407529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四、职业生涯规划的影响因素</a:t>
            </a:r>
            <a:endParaRPr lang="en-US" altLang="zh-CN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身心状况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义务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性别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社会环境</a:t>
            </a: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占位符 36866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396378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五、职业生涯规划的步骤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1.清晰个人生涯愿景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自我形象、有形财产、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家庭生活、人际关系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工作状况、社会贡献、个人休闲  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占位符 37890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542156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五、职业生涯规划的步骤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2.自我评估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3.环境评估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4.确定职业发展目标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5.设定职业生涯发展路线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6.制定弥补差距的行动方案 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7.实施、评估与反馈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15"/>
          <p:cNvSpPr/>
          <p:nvPr/>
        </p:nvSpPr>
        <p:spPr>
          <a:xfrm>
            <a:off x="0" y="3054507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A027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第三节  职业生涯心理问题的调适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占位符 38914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527200" cy="5407529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一、大学生择业中的常见的心理障碍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焦虑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焦虑是由心理冲突或挫折而引起的，是一种复杂情绪的反应。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焦虑的问题主要是：能否找到一个适合自己专业特长、工作环境优越的单位，自己的理想能否实现；用人单位能否选中自己；屡屡被用人单位拒之门外怎么办等。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更新就业观念；客观地分析自己。</a:t>
            </a: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占位符 41986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29831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一、大学生择业中的常见的心理障碍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2.自卑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正确评价自己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积极心理暗示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克服惧怕心理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占位符 43010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400200" cy="5430148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一、大学生择业中的常见的心理障碍</a:t>
            </a:r>
            <a:endParaRPr lang="en-US" altLang="zh-CN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3.孤傲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是指孤僻高傲、超然,对他人标准要求高，对他人的情感、意见或利益的冷漠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正确的自我认知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调整就业期望值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保持达观的择业心态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文本占位符 44034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1514500" cy="5474436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一、大学生择业中的常见的心理障碍</a:t>
            </a:r>
            <a:endParaRPr lang="zh-CN" altLang="en-US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4.冷漠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当一些大学生因在择业中受到挫折而感到无能为力、失去信心时，表现出不思进取、情绪低落、情感淡漠、沮丧失落、意志麻木。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5.躯体化症状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躯体化症状是由于心理压力和生活方式而导致的异常的生理反应。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文本占位符 45058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3267306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二、职业生涯中的紧张因素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职业内在因素  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职业人际关系及管理因素  </a:t>
            </a: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文本占位符 4608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40983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心理健康教育与职业规划教育的结合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两者的内在联系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两者作用的互补性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教育理念的一致性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文本占位符 4608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40983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职业规划对大学生心理健康的影响</a:t>
            </a:r>
            <a:endParaRPr lang="zh-CN" altLang="en-US" sz="24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职业规划对大学生未来掌控感的影响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职业规划对大学生焦虑和压力的影响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职业规划对大学生自我认知和自信心的影响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职业规划对大学生心理成长和自我实现的影响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职业规划对大学生就业成功和幸福感的影响</a:t>
            </a:r>
          </a:p>
          <a:p>
            <a:pPr marL="0" indent="624205">
              <a:lnSpc>
                <a:spcPct val="150000"/>
              </a:lnSpc>
              <a:buNone/>
            </a:pP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文本占位符 46082"/>
          <p:cNvSpPr>
            <a:spLocks noGrp="1"/>
          </p:cNvSpPr>
          <p:nvPr>
            <p:ph type="body" idx="4294967295"/>
          </p:nvPr>
        </p:nvSpPr>
        <p:spPr>
          <a:xfrm>
            <a:off x="360000" y="720000"/>
            <a:ext cx="12192000" cy="5440983"/>
          </a:xfrm>
        </p:spPr>
        <p:txBody>
          <a:bodyPr anchor="t"/>
          <a:lstStyle/>
          <a:p>
            <a:pPr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五、职业生涯中心理健康的维护</a:t>
            </a:r>
            <a:endParaRPr lang="en-US" altLang="zh-CN" sz="2400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主动适应环境 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适当回避挫折</a:t>
            </a:r>
          </a:p>
          <a:p>
            <a:pPr marL="0" indent="624205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寻求社会支持</a:t>
            </a: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685800" y="1508125"/>
            <a:ext cx="1078388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5305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职业生涯就是指一个人一生连续从事和承担的职业、职务、职位的历程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具备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独特性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发展性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内外性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无边界性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综合性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特点。</a:t>
            </a:r>
            <a:endParaRPr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535305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职业生涯规划=知己＋知彼＋抉择＋设定目标+行动＋调整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归纳为健康、家庭、工作、人际关系、理财、心智、休闲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八个领域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2400" b="1" dirty="0">
              <a:solidFill>
                <a:srgbClr val="5562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535305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职业生涯规划的评估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包括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自我评估 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职业评估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社会的发展趋势评估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，需要遵循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择世所需原则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择己所爱原则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择己所长原则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，其关键问题为职业目标、预期收益、发展策略及评估调控。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xfrm>
            <a:off x="838200" y="1142269"/>
            <a:ext cx="10515600" cy="4822825"/>
          </a:xfrm>
        </p:spPr>
        <p:txBody>
          <a:bodyPr anchor="t"/>
          <a:lstStyle/>
          <a:p>
            <a:pPr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生涯规划是一个周而复始的长期的连续过程，需要设计一套程序来保证顺利实施，这个过程包括：清晰个人生涯愿景；认识自我；评估环境；确定职业发展目标；设定职业生涯发展路线；制定弥补差距的行动方案；实施、 评估与修订七个步骤。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5.大学生择业中的常见的心理障碍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主要有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焦虑</a:t>
            </a: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自卑</a:t>
            </a: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孤傲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冷漠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躯体化症状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等；职业生涯中的紧张因素主要为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职业内在因素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和职</a:t>
            </a:r>
            <a:r>
              <a:rPr lang="en-US" altLang="zh-CN" sz="2400" b="1" dirty="0" err="1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业人际关系及管理因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</a:t>
            </a:r>
          </a:p>
          <a:p>
            <a:pPr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个体可以通过主动适应环境、适当回避挫折及寻求社会支持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三种途径改善适应状态。</a:t>
            </a:r>
            <a:endParaRPr lang="zh-CN" altLang="en-US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7F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994</Words>
  <Application>Microsoft Office PowerPoint</Application>
  <PresentationFormat>宽屏</PresentationFormat>
  <Paragraphs>107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第十一章  职业生涯与心理健康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9轮PPT模板</dc:title>
  <dc:creator>Chris</dc:creator>
  <cp:lastModifiedBy>盛鑫</cp:lastModifiedBy>
  <cp:revision>226</cp:revision>
  <dcterms:created xsi:type="dcterms:W3CDTF">2017-08-10T17:46:00Z</dcterms:created>
  <dcterms:modified xsi:type="dcterms:W3CDTF">2025-06-06T05:25:20Z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9A16D4DAE7B746E6B6C7736BB1041FFF_12</vt:lpwstr>
  </property>
</Properties>
</file>