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heme/themeOverride1.xml" ContentType="application/vnd.openxmlformats-officedocument.themeOverr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76" r:id="rId2"/>
  </p:sldMasterIdLst>
  <p:notesMasterIdLst>
    <p:notesMasterId r:id="rId58"/>
  </p:notesMasterIdLst>
  <p:handoutMasterIdLst>
    <p:handoutMasterId r:id="rId59"/>
  </p:handoutMasterIdLst>
  <p:sldIdLst>
    <p:sldId id="257" r:id="rId3"/>
    <p:sldId id="258" r:id="rId4"/>
    <p:sldId id="323" r:id="rId5"/>
    <p:sldId id="265" r:id="rId6"/>
    <p:sldId id="324" r:id="rId7"/>
    <p:sldId id="325" r:id="rId8"/>
    <p:sldId id="266"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287" r:id="rId22"/>
    <p:sldId id="338" r:id="rId23"/>
    <p:sldId id="339" r:id="rId24"/>
    <p:sldId id="340" r:id="rId25"/>
    <p:sldId id="341" r:id="rId26"/>
    <p:sldId id="342" r:id="rId27"/>
    <p:sldId id="343" r:id="rId28"/>
    <p:sldId id="344" r:id="rId29"/>
    <p:sldId id="345" r:id="rId30"/>
    <p:sldId id="346" r:id="rId31"/>
    <p:sldId id="347" r:id="rId32"/>
    <p:sldId id="348" r:id="rId33"/>
    <p:sldId id="349" r:id="rId34"/>
    <p:sldId id="350" r:id="rId35"/>
    <p:sldId id="351" r:id="rId36"/>
    <p:sldId id="352" r:id="rId37"/>
    <p:sldId id="353" r:id="rId38"/>
    <p:sldId id="354" r:id="rId39"/>
    <p:sldId id="355" r:id="rId40"/>
    <p:sldId id="356" r:id="rId41"/>
    <p:sldId id="312" r:id="rId42"/>
    <p:sldId id="357" r:id="rId43"/>
    <p:sldId id="358" r:id="rId44"/>
    <p:sldId id="359" r:id="rId45"/>
    <p:sldId id="360" r:id="rId46"/>
    <p:sldId id="361" r:id="rId47"/>
    <p:sldId id="362" r:id="rId48"/>
    <p:sldId id="363" r:id="rId49"/>
    <p:sldId id="364" r:id="rId50"/>
    <p:sldId id="365" r:id="rId51"/>
    <p:sldId id="366" r:id="rId52"/>
    <p:sldId id="367" r:id="rId53"/>
    <p:sldId id="368" r:id="rId54"/>
    <p:sldId id="369" r:id="rId55"/>
    <p:sldId id="370" r:id="rId56"/>
    <p:sldId id="322" r:id="rId57"/>
  </p:sldIdLst>
  <p:sldSz cx="12192000" cy="685800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4" userDrawn="1">
          <p15:clr>
            <a:srgbClr val="A4A3A4"/>
          </p15:clr>
        </p15:guide>
        <p15:guide id="2" pos="379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483810881" name="WPS_1679281038" initials="W" lastIdx="1" clrIdx="2"/>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7FB8"/>
    <a:srgbClr val="5562AC"/>
    <a:srgbClr val="A02795"/>
    <a:srgbClr val="955990"/>
    <a:srgbClr val="FFFFFF"/>
    <a:srgbClr val="DCDCDC"/>
    <a:srgbClr val="F0F0F0"/>
    <a:srgbClr val="E6E6E6"/>
    <a:srgbClr val="C8C8C8"/>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p:scale>
          <a:sx n="75" d="100"/>
          <a:sy n="75" d="100"/>
        </p:scale>
        <p:origin x="2856" y="852"/>
      </p:cViewPr>
      <p:guideLst>
        <p:guide orient="horz" pos="2114"/>
        <p:guide pos="379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commentAuthors" Target="commen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2025-6-6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2025-6-6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xml"/><Relationship Id="rId7" Type="http://schemas.openxmlformats.org/officeDocument/2006/relationships/tags" Target="../tags/tag1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2.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Master" Target="../slideMasters/slideMaster1.xml"/><Relationship Id="rId5" Type="http://schemas.openxmlformats.org/officeDocument/2006/relationships/tags" Target="../tags/tag18.xml"/><Relationship Id="rId4"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10" Type="http://schemas.openxmlformats.org/officeDocument/2006/relationships/image" Target="../media/image3.png"/><Relationship Id="rId4" Type="http://schemas.openxmlformats.org/officeDocument/2006/relationships/tags" Target="../tags/tag22.xml"/><Relationship Id="rId9"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9.xml"/><Relationship Id="rId7" Type="http://schemas.openxmlformats.org/officeDocument/2006/relationships/image" Target="../media/image4.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Master" Target="../slideMasters/slideMaster1.xml"/><Relationship Id="rId5" Type="http://schemas.openxmlformats.org/officeDocument/2006/relationships/tags" Target="../tags/tag31.xml"/><Relationship Id="rId4" Type="http://schemas.openxmlformats.org/officeDocument/2006/relationships/tags" Target="../tags/tag30.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9.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image" Target="../media/image1.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image" Target="../media/image4.png"/><Relationship Id="rId5" Type="http://schemas.openxmlformats.org/officeDocument/2006/relationships/tags" Target="../tags/tag36.xml"/><Relationship Id="rId10" Type="http://schemas.openxmlformats.org/officeDocument/2006/relationships/slideMaster" Target="../slideMasters/slideMaster1.xml"/><Relationship Id="rId4" Type="http://schemas.openxmlformats.org/officeDocument/2006/relationships/tags" Target="../tags/tag35.xml"/><Relationship Id="rId9" Type="http://schemas.openxmlformats.org/officeDocument/2006/relationships/tags" Target="../tags/tag40.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tags" Target="../tags/tag53.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tags" Target="../tags/tag52.xml"/><Relationship Id="rId2" Type="http://schemas.openxmlformats.org/officeDocument/2006/relationships/tags" Target="../tags/tag42.xml"/><Relationship Id="rId16" Type="http://schemas.openxmlformats.org/officeDocument/2006/relationships/image" Target="../media/image1.png"/><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5" Type="http://schemas.openxmlformats.org/officeDocument/2006/relationships/image" Target="../media/image4.png"/><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6.xml"/><Relationship Id="rId7"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9"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9"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74.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5" Type="http://schemas.openxmlformats.org/officeDocument/2006/relationships/slideMaster" Target="../slideMasters/slideMaster1.xml"/><Relationship Id="rId4" Type="http://schemas.openxmlformats.org/officeDocument/2006/relationships/tags" Target="../tags/tag7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4.xml"/><Relationship Id="rId7" Type="http://schemas.openxmlformats.org/officeDocument/2006/relationships/slideMaster" Target="../slideMasters/slideMaster1.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slideMaster" Target="../slideMasters/slideMaster1.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Master" Target="../slideMasters/slideMaster1.xml"/><Relationship Id="rId5" Type="http://schemas.openxmlformats.org/officeDocument/2006/relationships/tags" Target="../tags/tag98.xml"/><Relationship Id="rId4"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slideMaster" Target="../slideMasters/slideMaster1.xml"/><Relationship Id="rId5" Type="http://schemas.openxmlformats.org/officeDocument/2006/relationships/tags" Target="../tags/tag103.xml"/><Relationship Id="rId4" Type="http://schemas.openxmlformats.org/officeDocument/2006/relationships/tags" Target="../tags/tag10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104.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6.xml"/><Relationship Id="rId1" Type="http://schemas.openxmlformats.org/officeDocument/2006/relationships/tags" Target="../tags/tag105.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8.xml"/><Relationship Id="rId1" Type="http://schemas.openxmlformats.org/officeDocument/2006/relationships/tags" Target="../tags/tag107.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0.xml"/><Relationship Id="rId1" Type="http://schemas.openxmlformats.org/officeDocument/2006/relationships/tags" Target="../tags/tag109.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2.xml"/><Relationship Id="rId1" Type="http://schemas.openxmlformats.org/officeDocument/2006/relationships/tags" Target="../tags/tag11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image" Target="../media/image7.png"/><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custDataLst>
              <p:tags r:id="rId1"/>
            </p:custDataLst>
          </p:nvPr>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custDataLst>
              <p:tags r:id="rId2"/>
            </p:custDataLst>
          </p:nvPr>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3"/>
            </p:custDataLst>
          </p:nvPr>
        </p:nvPicPr>
        <p:blipFill>
          <a:blip r:embed="rId9"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custDataLst>
              <p:tags r:id="rId4"/>
            </p:custDataLst>
          </p:nvPr>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charset="-122"/>
                <a:ea typeface="微软雅黑" panose="020B0503020204020204" charset="-122"/>
                <a:cs typeface="+mj-cs"/>
              </a:rPr>
              <a:t>目 录</a:t>
            </a:r>
            <a:endParaRPr lang="zh-CN" altLang="en-US" b="1" strike="noStrike" noProof="1">
              <a:solidFill>
                <a:srgbClr val="127FB8"/>
              </a:solidFill>
              <a:latin typeface="微软雅黑" panose="020B0503020204020204" charset="-122"/>
              <a:ea typeface="微软雅黑" panose="020B0503020204020204" charset="-122"/>
            </a:endParaRPr>
          </a:p>
        </p:txBody>
      </p:sp>
      <p:sp>
        <p:nvSpPr>
          <p:cNvPr id="2" name="日期占位符 1"/>
          <p:cNvSpPr>
            <a:spLocks noGrp="1"/>
          </p:cNvSpPr>
          <p:nvPr>
            <p:ph type="dt" sz="half" idx="10"/>
            <p:custDataLst>
              <p:tags r:id="rId5"/>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custDataLst>
              <p:tags r:id="rId6"/>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custDataLst>
              <p:tags r:id="rId7"/>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4"/>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5"/>
              </p:custDataLst>
            </p:nvPr>
          </p:nvPicPr>
          <p:blipFill rotWithShape="1">
            <a:blip r:embed="rId7"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custDataLst>
              <p:tags r:id="rId1"/>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custDataLst>
              <p:tags r:id="rId2"/>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custDataLst>
              <p:tags r:id="rId3"/>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11" name="TextBox 24">
            <a:extLst>
              <a:ext uri="{FF2B5EF4-FFF2-40B4-BE49-F238E27FC236}">
                <a16:creationId xmlns:a16="http://schemas.microsoft.com/office/drawing/2014/main" id="{30DB55DE-BEBA-484A-BC07-248F4D7DB3D6}"/>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E053EF15-14A3-40A5-BDA0-8E14EB3C617C}"/>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EF80B6B6-5407-4433-88D7-9E0B4B794634}"/>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custDataLst>
              <p:tags r:id="rId1"/>
            </p:custDataLst>
          </p:nvPr>
        </p:nvPicPr>
        <p:blipFill>
          <a:blip r:embed="rId10" cstate="print"/>
          <a:stretch>
            <a:fillRect/>
          </a:stretch>
        </p:blipFill>
        <p:spPr>
          <a:xfrm>
            <a:off x="9923463" y="6365875"/>
            <a:ext cx="2235200" cy="457200"/>
          </a:xfrm>
          <a:prstGeom prst="rect">
            <a:avLst/>
          </a:prstGeom>
          <a:noFill/>
          <a:ln w="9525">
            <a:noFill/>
          </a:ln>
        </p:spPr>
      </p:pic>
      <p:sp>
        <p:nvSpPr>
          <p:cNvPr id="61" name="矩形: 圆角 60"/>
          <p:cNvSpPr/>
          <p:nvPr userDrawn="1">
            <p:custDataLst>
              <p:tags r:id="rId2"/>
            </p:custDataLst>
          </p:nvPr>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custDataLst>
              <p:tags r:id="rId3"/>
            </p:custDataLst>
          </p:nvPr>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custDataLst>
              <p:tags r:id="rId4"/>
            </p:custDataLst>
          </p:nvPr>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custDataLst>
              <p:tags r:id="rId5"/>
            </p:custDataLst>
          </p:nvPr>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charset="-122"/>
                <a:ea typeface="微软雅黑" panose="020B0503020204020204" charset="-122"/>
                <a:cs typeface="+mj-cs"/>
              </a:rPr>
              <a:t>本章小结</a:t>
            </a:r>
            <a:endParaRPr lang="zh-CN" altLang="en-US" b="1" strike="noStrike" spc="600" noProof="1">
              <a:solidFill>
                <a:srgbClr val="127FB8"/>
              </a:solidFill>
              <a:latin typeface="微软雅黑" panose="020B0503020204020204" charset="-122"/>
              <a:ea typeface="微软雅黑" panose="020B0503020204020204" charset="-122"/>
            </a:endParaRPr>
          </a:p>
        </p:txBody>
      </p:sp>
      <p:sp>
        <p:nvSpPr>
          <p:cNvPr id="2" name="日期占位符 1"/>
          <p:cNvSpPr>
            <a:spLocks noGrp="1"/>
          </p:cNvSpPr>
          <p:nvPr>
            <p:ph type="dt" sz="half" idx="10"/>
            <p:custDataLst>
              <p:tags r:id="rId6"/>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custDataLst>
              <p:tags r:id="rId7"/>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custDataLst>
              <p:tags r:id="rId8"/>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7"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8"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custDataLst>
              <p:tags r:id="rId3"/>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custDataLst>
              <p:tags r:id="rId4"/>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custDataLst>
              <p:tags r:id="rId5"/>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9" name="TextBox 10">
            <a:extLst>
              <a:ext uri="{FF2B5EF4-FFF2-40B4-BE49-F238E27FC236}">
                <a16:creationId xmlns:a16="http://schemas.microsoft.com/office/drawing/2014/main" id="{BF57A639-C898-4E57-B9D5-9312714B25D0}"/>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E15C8DFD-5248-4FA6-AD6C-B2E0C412C4AD}"/>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11"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12"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custDataLst>
              <p:tags r:id="rId3"/>
            </p:custDataLst>
          </p:nvPr>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普通心理学</a:t>
            </a:r>
          </a:p>
        </p:txBody>
      </p:sp>
      <p:sp>
        <p:nvSpPr>
          <p:cNvPr id="13317" name="TextBox 11"/>
          <p:cNvSpPr txBox="1"/>
          <p:nvPr userDrawn="1">
            <p:custDataLst>
              <p:tags r:id="rId4"/>
            </p:custDataLst>
          </p:nvPr>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charset="-122"/>
                <a:ea typeface="微软雅黑" panose="020B0503020204020204" charset="-122"/>
              </a:rPr>
              <a:t>中国科学技术大学出版社</a:t>
            </a:r>
          </a:p>
        </p:txBody>
      </p:sp>
      <p:sp>
        <p:nvSpPr>
          <p:cNvPr id="9" name="图片占位符 6"/>
          <p:cNvSpPr>
            <a:spLocks noGrp="1"/>
          </p:cNvSpPr>
          <p:nvPr>
            <p:ph type="pic" sz="quarter" idx="12"/>
            <p:custDataLst>
              <p:tags r:id="rId5"/>
            </p:custDataLst>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custDataLst>
              <p:tags r:id="rId6"/>
            </p:custDataLst>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fontAlgn="auto"/>
            <a:r>
              <a:rPr lang="zh-CN" altLang="en-US" strike="noStrike" noProof="1"/>
              <a:t>请输入图题</a:t>
            </a:r>
          </a:p>
        </p:txBody>
      </p:sp>
      <p:sp>
        <p:nvSpPr>
          <p:cNvPr id="2" name="日期占位符 1"/>
          <p:cNvSpPr>
            <a:spLocks noGrp="1"/>
          </p:cNvSpPr>
          <p:nvPr>
            <p:ph type="dt" sz="half" idx="17"/>
            <p:custDataLst>
              <p:tags r:id="rId7"/>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custDataLst>
              <p:tags r:id="rId8"/>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custDataLst>
              <p:tags r:id="rId9"/>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15"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16"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custDataLst>
              <p:tags r:id="rId3"/>
            </p:custDataLst>
          </p:nvPr>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普通心理学</a:t>
            </a:r>
          </a:p>
        </p:txBody>
      </p:sp>
      <p:sp>
        <p:nvSpPr>
          <p:cNvPr id="14341" name="TextBox 18"/>
          <p:cNvSpPr txBox="1"/>
          <p:nvPr userDrawn="1">
            <p:custDataLst>
              <p:tags r:id="rId4"/>
            </p:custDataLst>
          </p:nvPr>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charset="-122"/>
                <a:ea typeface="微软雅黑" panose="020B0503020204020204" charset="-122"/>
              </a:rPr>
              <a:t>中国科学技术大学出版社</a:t>
            </a:r>
          </a:p>
        </p:txBody>
      </p:sp>
      <p:sp>
        <p:nvSpPr>
          <p:cNvPr id="7" name="图片占位符 6"/>
          <p:cNvSpPr>
            <a:spLocks noGrp="1"/>
          </p:cNvSpPr>
          <p:nvPr>
            <p:ph type="pic" sz="quarter" idx="10"/>
            <p:custDataLst>
              <p:tags r:id="rId5"/>
            </p:custDataLst>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custDataLst>
              <p:tags r:id="rId6"/>
            </p:custDataLst>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custDataLst>
              <p:tags r:id="rId7"/>
            </p:custDataLst>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custDataLst>
              <p:tags r:id="rId8"/>
            </p:custDataLst>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custDataLst>
              <p:tags r:id="rId9"/>
            </p:custDataLst>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custDataLst>
              <p:tags r:id="rId10"/>
            </p:custDataLst>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fontAlgn="auto"/>
            <a:r>
              <a:rPr lang="zh-CN" altLang="en-US" strike="noStrike" noProof="1"/>
              <a:t>请输入图题</a:t>
            </a:r>
          </a:p>
        </p:txBody>
      </p:sp>
      <p:sp>
        <p:nvSpPr>
          <p:cNvPr id="2" name="日期占位符 1"/>
          <p:cNvSpPr>
            <a:spLocks noGrp="1"/>
          </p:cNvSpPr>
          <p:nvPr>
            <p:ph type="dt" sz="half" idx="17"/>
            <p:custDataLst>
              <p:tags r:id="rId11"/>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custDataLst>
              <p:tags r:id="rId12"/>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custDataLst>
              <p:tags r:id="rId13"/>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custDataLst>
              <p:tags r:id="rId2"/>
            </p:custDataLst>
          </p:nvPr>
        </p:nvPicPr>
        <p:blipFill rotWithShape="1">
          <a:blip r:embed="rId8"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custDataLst>
              <p:tags r:id="rId3"/>
            </p:custDataLst>
          </p:nvPr>
        </p:nvPicPr>
        <p:blipFill>
          <a:blip r:embed="rId9"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custDataLst>
              <p:tags r:id="rId4"/>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custDataLst>
              <p:tags r:id="rId5"/>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custDataLst>
              <p:tags r:id="rId6"/>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9"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custDataLst>
              <p:tags r:id="rId4"/>
            </p:custDataLst>
          </p:nvPr>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charset="-122"/>
                <a:ea typeface="微软雅黑" panose="020B0503020204020204" charset="-122"/>
                <a:cs typeface="+mn-cs"/>
              </a:rPr>
              <a:t>谢谢观看</a:t>
            </a:r>
            <a:endParaRPr lang="zh-CN" altLang="en-US" sz="6000" b="1" strike="noStrike" spc="1000" baseline="0" noProof="1">
              <a:latin typeface="微软雅黑" panose="020B0503020204020204" charset="-122"/>
              <a:ea typeface="微软雅黑" panose="020B0503020204020204" charset="-122"/>
            </a:endParaRPr>
          </a:p>
        </p:txBody>
      </p:sp>
      <p:sp>
        <p:nvSpPr>
          <p:cNvPr id="2" name="日期占位符 1"/>
          <p:cNvSpPr>
            <a:spLocks noGrp="1"/>
          </p:cNvSpPr>
          <p:nvPr>
            <p:ph type="dt" sz="half" idx="10"/>
            <p:custDataLst>
              <p:tags r:id="rId5"/>
            </p:custDataLst>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custDataLst>
              <p:tags r:id="rId6"/>
            </p:custDataLst>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custDataLst>
              <p:tags r:id="rId7"/>
            </p:custDataLst>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custDataLst>
              <p:tags r:id="rId2"/>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custDataLst>
              <p:tags r:id="rId3"/>
            </p:custDataLst>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custDataLst>
              <p:tags r:id="rId4"/>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custDataLst>
              <p:tags r:id="rId5"/>
            </p:custDataLst>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custDataLst>
              <p:tags r:id="rId6"/>
            </p:custDataLst>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8" name="页脚占位符 7"/>
          <p:cNvSpPr>
            <a:spLocks noGrp="1"/>
          </p:cNvSpPr>
          <p:nvPr>
            <p:ph type="ftr" sz="quarter" idx="11"/>
            <p:custDataLst>
              <p:tags r:id="rId7"/>
            </p:custDataLst>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custDataLst>
              <p:tags r:id="rId8"/>
            </p:custDataLst>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custDataLst>
              <p:tags r:id="rId2"/>
            </p:custDataLst>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4" name="页脚占位符 3"/>
          <p:cNvSpPr>
            <a:spLocks noGrp="1"/>
          </p:cNvSpPr>
          <p:nvPr>
            <p:ph type="ftr" sz="quarter" idx="11"/>
            <p:custDataLst>
              <p:tags r:id="rId3"/>
            </p:custDataLst>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custDataLst>
              <p:tags r:id="rId4"/>
            </p:custDataLst>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custDataLst>
              <p:tags r:id="rId2"/>
            </p:custDataLst>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custDataLst>
              <p:tags r:id="rId3"/>
            </p:custDataLst>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custDataLst>
              <p:tags r:id="rId2"/>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custDataLst>
              <p:tags r:id="rId3"/>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custDataLst>
              <p:tags r:id="rId4"/>
            </p:custDataLst>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custDataLst>
              <p:tags r:id="rId5"/>
            </p:custDataLst>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custDataLst>
              <p:tags r:id="rId6"/>
            </p:custDataLst>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custDataLst>
              <p:tags r:id="rId2"/>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custDataLst>
              <p:tags r:id="rId3"/>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custDataLst>
              <p:tags r:id="rId4"/>
            </p:custDataLst>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custDataLst>
              <p:tags r:id="rId5"/>
            </p:custDataLst>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custDataLst>
              <p:tags r:id="rId6"/>
            </p:custDataLst>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custDataLst>
              <p:tags r:id="rId2"/>
            </p:custDataLst>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custDataLst>
              <p:tags r:id="rId3"/>
            </p:custDataLst>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custDataLst>
              <p:tags r:id="rId4"/>
            </p:custDataLst>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custDataLst>
              <p:tags r:id="rId5"/>
            </p:custDataLst>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custDataLst>
              <p:tags r:id="rId2"/>
            </p:custDataLst>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custDataLst>
              <p:tags r:id="rId3"/>
            </p:custDataLst>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custDataLst>
              <p:tags r:id="rId4"/>
            </p:custDataLst>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custDataLst>
              <p:tags r:id="rId5"/>
            </p:custDataLst>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矩形 1"/>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defRPr/>
            </a:pPr>
            <a:endParaRPr lang="zh-CN" altLang="en-US" noProof="1">
              <a:solidFill>
                <a:srgbClr val="FFFFFF"/>
              </a:solidFill>
              <a:ea typeface="宋体" panose="02010600030101010101" pitchFamily="2" charset="-122"/>
            </a:endParaRPr>
          </a:p>
        </p:txBody>
      </p:sp>
      <p:sp>
        <p:nvSpPr>
          <p:cNvPr id="3" name="矩形 2"/>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defRPr/>
            </a:pPr>
            <a:endParaRPr lang="zh-CN" altLang="en-US" noProof="1">
              <a:solidFill>
                <a:srgbClr val="FFFFFF"/>
              </a:solidFill>
              <a:ea typeface="宋体" panose="02010600030101010101" pitchFamily="2" charset="-122"/>
            </a:endParaRPr>
          </a:p>
        </p:txBody>
      </p:sp>
      <p:pic>
        <p:nvPicPr>
          <p:cNvPr id="4"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5" name="TextBox 4"/>
          <p:cNvSpPr txBox="1"/>
          <p:nvPr userDrawn="1"/>
        </p:nvSpPr>
        <p:spPr>
          <a:xfrm>
            <a:off x="1058863" y="171450"/>
            <a:ext cx="1684337" cy="769938"/>
          </a:xfrm>
          <a:prstGeom prst="rect">
            <a:avLst/>
          </a:prstGeom>
          <a:noFill/>
        </p:spPr>
        <p:txBody>
          <a:bodyPr>
            <a:spAutoFit/>
          </a:bodyPr>
          <a:lstStyle/>
          <a:p>
            <a:pPr fontAlgn="auto">
              <a:spcBef>
                <a:spcPts val="0"/>
              </a:spcBef>
              <a:spcAft>
                <a:spcPts val="0"/>
              </a:spcAft>
              <a:buFontTx/>
              <a:buNone/>
              <a:defRPr/>
            </a:pPr>
            <a:r>
              <a:rPr lang="zh-CN" altLang="en-US" sz="4400" b="1" dirty="0">
                <a:solidFill>
                  <a:srgbClr val="127FB8"/>
                </a:solidFill>
                <a:latin typeface="微软雅黑" panose="020B0503020204020204" charset="-122"/>
                <a:ea typeface="微软雅黑" panose="020B0503020204020204" charset="-122"/>
                <a:cs typeface="+mj-cs"/>
              </a:rPr>
              <a:t>目 录</a:t>
            </a:r>
            <a:endParaRPr lang="zh-CN" altLang="en-US" b="1" noProof="1">
              <a:solidFill>
                <a:srgbClr val="127FB8"/>
              </a:solidFill>
              <a:latin typeface="微软雅黑" panose="020B0503020204020204" charset="-122"/>
              <a:ea typeface="微软雅黑" panose="020B0503020204020204" charset="-122"/>
            </a:endParaRPr>
          </a:p>
        </p:txBody>
      </p:sp>
      <p:sp>
        <p:nvSpPr>
          <p:cNvPr id="6" name="日期占位符 1"/>
          <p:cNvSpPr>
            <a:spLocks noGrp="1"/>
          </p:cNvSpPr>
          <p:nvPr>
            <p:ph type="dt" sz="half" idx="10"/>
          </p:nvPr>
        </p:nvSpPr>
        <p:spPr/>
        <p:txBody>
          <a:bodyPr/>
          <a:lstStyle>
            <a:lvl1pPr>
              <a:defRPr/>
            </a:lvl1pPr>
          </a:lstStyle>
          <a:p>
            <a:pPr>
              <a:defRPr/>
            </a:pPr>
            <a:fld id="{547500DD-D82B-423B-B85E-9BD167538307}"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pPr>
              <a:defRPr/>
            </a:pPr>
            <a:endParaRPr lang="zh-CN" altLang="en-US"/>
          </a:p>
        </p:txBody>
      </p:sp>
      <p:sp>
        <p:nvSpPr>
          <p:cNvPr id="8" name="灯片编号占位符 3"/>
          <p:cNvSpPr>
            <a:spLocks noGrp="1"/>
          </p:cNvSpPr>
          <p:nvPr>
            <p:ph type="sldNum" sz="quarter" idx="12"/>
          </p:nvPr>
        </p:nvSpPr>
        <p:spPr/>
        <p:txBody>
          <a:bodyPr/>
          <a:lstStyle>
            <a:lvl1pPr>
              <a:defRPr/>
            </a:lvl1pPr>
          </a:lstStyle>
          <a:p>
            <a:pPr>
              <a:defRPr/>
            </a:pPr>
            <a:fld id="{3B5C4923-CE31-4FC0-A548-4B8082767118}" type="slidenum">
              <a:rPr lang="zh-CN" altLang="en-US"/>
              <a:t>‹#›</a:t>
            </a:fld>
            <a:endParaRPr lang="zh-CN" altLang="en-US"/>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章标题页">
    <p:spTree>
      <p:nvGrpSpPr>
        <p:cNvPr id="1" name=""/>
        <p:cNvGrpSpPr/>
        <p:nvPr/>
      </p:nvGrpSpPr>
      <p:grpSpPr>
        <a:xfrm>
          <a:off x="0" y="0"/>
          <a:ext cx="0" cy="0"/>
          <a:chOff x="0" y="0"/>
          <a:chExt cx="0" cy="0"/>
        </a:xfrm>
      </p:grpSpPr>
      <p:grpSp>
        <p:nvGrpSpPr>
          <p:cNvPr id="2" name="组合 23"/>
          <p:cNvGrpSpPr/>
          <p:nvPr userDrawn="1"/>
        </p:nvGrpSpPr>
        <p:grpSpPr bwMode="auto">
          <a:xfrm>
            <a:off x="0" y="0"/>
            <a:ext cx="12192000" cy="6858000"/>
            <a:chOff x="0" y="0"/>
            <a:chExt cx="12192000" cy="6858000"/>
          </a:xfrm>
        </p:grpSpPr>
        <p:sp>
          <p:nvSpPr>
            <p:cNvPr id="3" name="PA_矩形 3"/>
            <p:cNvSpPr/>
            <p:nvPr>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4"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5" name="TextBox 24"/>
          <p:cNvSpPr txBox="1">
            <a:spLocks noChangeArrowheads="1"/>
          </p:cNvSpPr>
          <p:nvPr userDrawn="1"/>
        </p:nvSpPr>
        <p:spPr bwMode="auto">
          <a:xfrm>
            <a:off x="7905750" y="6197600"/>
            <a:ext cx="4286250" cy="519113"/>
          </a:xfrm>
          <a:prstGeom prst="rect">
            <a:avLst/>
          </a:prstGeom>
          <a:noFill/>
          <a:ln w="9525">
            <a:noFill/>
            <a:miter lim="800000"/>
          </a:ln>
        </p:spPr>
        <p:txBody>
          <a:bodyPr>
            <a:spAutoFit/>
          </a:bodyPr>
          <a:lstStyle/>
          <a:p>
            <a:pPr algn="ctr">
              <a:defRPr/>
            </a:pPr>
            <a:r>
              <a:rPr lang="zh-CN" altLang="en-US" sz="2800" b="1">
                <a:solidFill>
                  <a:srgbClr val="127FB8"/>
                </a:solidFill>
                <a:latin typeface="华文行楷" panose="02010800040101010101" pitchFamily="2" charset="-122"/>
                <a:ea typeface="华文行楷" panose="02010800040101010101" pitchFamily="2" charset="-122"/>
              </a:rPr>
              <a:t>中国科学技术大学出版社</a:t>
            </a:r>
          </a:p>
        </p:txBody>
      </p:sp>
      <p:sp>
        <p:nvSpPr>
          <p:cNvPr id="6" name="文本框 3081"/>
          <p:cNvSpPr txBox="1">
            <a:spLocks noChangeArrowheads="1"/>
          </p:cNvSpPr>
          <p:nvPr userDrawn="1"/>
        </p:nvSpPr>
        <p:spPr bwMode="auto">
          <a:xfrm>
            <a:off x="8053388" y="211138"/>
            <a:ext cx="3973512" cy="1004887"/>
          </a:xfrm>
          <a:prstGeom prst="rect">
            <a:avLst/>
          </a:prstGeom>
          <a:noFill/>
          <a:ln w="9525">
            <a:noFill/>
            <a:miter lim="800000"/>
          </a:ln>
        </p:spPr>
        <p:txBody>
          <a:bodyPr>
            <a:spAutoFit/>
          </a:bodyPr>
          <a:lstStyle/>
          <a:p>
            <a:pPr algn="r">
              <a:spcBef>
                <a:spcPct val="50000"/>
              </a:spcBef>
              <a:defRPr/>
            </a:pPr>
            <a:r>
              <a:rPr lang="zh-CN" altLang="en-US" sz="2400" b="1">
                <a:solidFill>
                  <a:srgbClr val="3399FF"/>
                </a:solidFill>
                <a:latin typeface="华文行楷" panose="02010800040101010101" pitchFamily="2" charset="-122"/>
                <a:ea typeface="华文行楷" panose="02010800040101010101" pitchFamily="2" charset="-122"/>
              </a:rPr>
              <a:t>安徽省十三五规划教材</a:t>
            </a:r>
          </a:p>
          <a:p>
            <a:pPr algn="r">
              <a:spcBef>
                <a:spcPct val="50000"/>
              </a:spcBef>
              <a:defRPr/>
            </a:pPr>
            <a:r>
              <a:rPr lang="zh-CN" altLang="en-US" sz="2400" b="1">
                <a:solidFill>
                  <a:srgbClr val="3399FF"/>
                </a:solidFill>
                <a:latin typeface="华文行楷" panose="02010800040101010101" pitchFamily="2" charset="-122"/>
                <a:ea typeface="华文行楷" panose="02010800040101010101" pitchFamily="2" charset="-122"/>
              </a:rPr>
              <a:t>心理学创新系列教材</a:t>
            </a:r>
          </a:p>
        </p:txBody>
      </p:sp>
      <p:sp>
        <p:nvSpPr>
          <p:cNvPr id="7" name="TextBox 10"/>
          <p:cNvSpPr txBox="1">
            <a:spLocks noChangeArrowheads="1"/>
          </p:cNvSpPr>
          <p:nvPr userDrawn="1"/>
        </p:nvSpPr>
        <p:spPr bwMode="auto">
          <a:xfrm>
            <a:off x="1844675" y="358775"/>
            <a:ext cx="6530975" cy="590550"/>
          </a:xfrm>
          <a:prstGeom prst="rect">
            <a:avLst/>
          </a:prstGeom>
          <a:noFill/>
          <a:ln w="9525">
            <a:noFill/>
            <a:miter lim="800000"/>
          </a:ln>
        </p:spPr>
        <p:txBody>
          <a:bodyPr>
            <a:spAutoFit/>
          </a:bodyPr>
          <a:lstStyle/>
          <a:p>
            <a:pPr marL="228600" indent="-228600">
              <a:lnSpc>
                <a:spcPct val="90000"/>
              </a:lnSpc>
              <a:spcBef>
                <a:spcPts val="1000"/>
              </a:spcBef>
              <a:defRPr/>
            </a:pPr>
            <a:r>
              <a:rPr lang="zh-CN" altLang="en-US" sz="3600" b="1">
                <a:solidFill>
                  <a:srgbClr val="3399FF"/>
                </a:solidFill>
                <a:latin typeface="华文行楷" panose="02010800040101010101" pitchFamily="2" charset="-122"/>
                <a:ea typeface="华文行楷" panose="02010800040101010101" pitchFamily="2" charset="-122"/>
              </a:rPr>
              <a:t>大学生心理健康的维护与调适</a:t>
            </a:r>
          </a:p>
        </p:txBody>
      </p:sp>
      <p:sp>
        <p:nvSpPr>
          <p:cNvPr id="8" name="日期占位符 1"/>
          <p:cNvSpPr>
            <a:spLocks noGrp="1"/>
          </p:cNvSpPr>
          <p:nvPr>
            <p:ph type="dt" sz="half" idx="10"/>
          </p:nvPr>
        </p:nvSpPr>
        <p:spPr/>
        <p:txBody>
          <a:bodyPr/>
          <a:lstStyle>
            <a:lvl1pPr>
              <a:defRPr/>
            </a:lvl1pPr>
          </a:lstStyle>
          <a:p>
            <a:pPr>
              <a:defRPr/>
            </a:pPr>
            <a:fld id="{F5C08C38-EB81-426F-AF78-526A4BAC0C04}" type="datetime1">
              <a:rPr lang="zh-CN" altLang="en-US"/>
              <a:t>2025-6-6</a:t>
            </a:fld>
            <a:endParaRPr lang="zh-CN" altLang="en-US"/>
          </a:p>
        </p:txBody>
      </p:sp>
      <p:sp>
        <p:nvSpPr>
          <p:cNvPr id="9" name="页脚占位符 2"/>
          <p:cNvSpPr>
            <a:spLocks noGrp="1"/>
          </p:cNvSpPr>
          <p:nvPr>
            <p:ph type="ftr" sz="quarter" idx="11"/>
          </p:nvPr>
        </p:nvSpPr>
        <p:spPr/>
        <p:txBody>
          <a:bodyPr/>
          <a:lstStyle>
            <a:lvl1pPr>
              <a:defRPr/>
            </a:lvl1pPr>
          </a:lstStyle>
          <a:p>
            <a:pPr>
              <a:defRPr/>
            </a:pPr>
            <a:endParaRPr lang="zh-CN" altLang="en-US"/>
          </a:p>
        </p:txBody>
      </p:sp>
      <p:sp>
        <p:nvSpPr>
          <p:cNvPr id="10" name="灯片编号占位符 3"/>
          <p:cNvSpPr>
            <a:spLocks noGrp="1"/>
          </p:cNvSpPr>
          <p:nvPr>
            <p:ph type="sldNum" sz="quarter" idx="12"/>
          </p:nvPr>
        </p:nvSpPr>
        <p:spPr/>
        <p:txBody>
          <a:bodyPr/>
          <a:lstStyle>
            <a:lvl1pPr>
              <a:defRPr/>
            </a:lvl1pPr>
          </a:lstStyle>
          <a:p>
            <a:pPr>
              <a:defRPr/>
            </a:pPr>
            <a:fld id="{E83803B5-FCBB-4DCB-B3E2-EDC270CEC3BC}" type="slidenum">
              <a:rPr lang="zh-CN" altLang="en-US"/>
              <a:t>‹#›</a:t>
            </a:fld>
            <a:endParaRPr lang="zh-CN" altLang="en-US"/>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小结页">
    <p:spTree>
      <p:nvGrpSpPr>
        <p:cNvPr id="1" name=""/>
        <p:cNvGrpSpPr/>
        <p:nvPr/>
      </p:nvGrpSpPr>
      <p:grpSpPr>
        <a:xfrm>
          <a:off x="0" y="0"/>
          <a:ext cx="0" cy="0"/>
          <a:chOff x="0" y="0"/>
          <a:chExt cx="0" cy="0"/>
        </a:xfrm>
      </p:grpSpPr>
      <p:pic>
        <p:nvPicPr>
          <p:cNvPr id="2" name="图片 39"/>
          <p:cNvPicPr>
            <a:picLocks noChangeAspect="1" noChangeArrowheads="1"/>
          </p:cNvPicPr>
          <p:nvPr userDrawn="1"/>
        </p:nvPicPr>
        <p:blipFill>
          <a:blip r:embed="rId2" cstate="print"/>
          <a:srcRect/>
          <a:stretch>
            <a:fillRect/>
          </a:stretch>
        </p:blipFill>
        <p:spPr bwMode="auto">
          <a:xfrm>
            <a:off x="9923463" y="6365875"/>
            <a:ext cx="2235200" cy="457200"/>
          </a:xfrm>
          <a:prstGeom prst="rect">
            <a:avLst/>
          </a:prstGeom>
          <a:noFill/>
          <a:ln w="9525">
            <a:noFill/>
            <a:miter lim="800000"/>
            <a:headEnd/>
            <a:tailEnd/>
          </a:ln>
        </p:spPr>
      </p:pic>
      <p:sp>
        <p:nvSpPr>
          <p:cNvPr id="3"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defRPr/>
            </a:pPr>
            <a:endParaRPr lang="zh-CN" altLang="en-US" noProof="1">
              <a:solidFill>
                <a:srgbClr val="FFFFFF"/>
              </a:solidFill>
              <a:ea typeface="宋体" panose="02010600030101010101" pitchFamily="2" charset="-122"/>
            </a:endParaRPr>
          </a:p>
        </p:txBody>
      </p:sp>
      <p:sp>
        <p:nvSpPr>
          <p:cNvPr id="4" name="矩形 3"/>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defRPr/>
            </a:pPr>
            <a:endParaRPr lang="zh-CN" altLang="en-US" noProof="1">
              <a:solidFill>
                <a:srgbClr val="FFFFFF"/>
              </a:solidFill>
              <a:ea typeface="宋体" panose="02010600030101010101" pitchFamily="2" charset="-122"/>
            </a:endParaRPr>
          </a:p>
        </p:txBody>
      </p:sp>
      <p:sp>
        <p:nvSpPr>
          <p:cNvPr id="5" name="矩形 4"/>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defRPr/>
            </a:pPr>
            <a:endParaRPr lang="zh-CN" altLang="en-US" noProof="1">
              <a:solidFill>
                <a:srgbClr val="FFFFFF"/>
              </a:solidFill>
              <a:ea typeface="宋体" panose="02010600030101010101" pitchFamily="2" charset="-122"/>
            </a:endParaRPr>
          </a:p>
        </p:txBody>
      </p:sp>
      <p:sp>
        <p:nvSpPr>
          <p:cNvPr id="6" name="TextBox 5"/>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charset="-122"/>
                <a:ea typeface="微软雅黑" panose="020B0503020204020204" charset="-122"/>
                <a:cs typeface="+mj-cs"/>
              </a:rPr>
              <a:t>本章小结</a:t>
            </a:r>
            <a:endParaRPr lang="zh-CN" altLang="en-US" b="1" spc="600" noProof="1">
              <a:solidFill>
                <a:srgbClr val="127FB8"/>
              </a:solidFill>
              <a:latin typeface="微软雅黑" panose="020B0503020204020204" charset="-122"/>
              <a:ea typeface="微软雅黑" panose="020B0503020204020204" charset="-122"/>
            </a:endParaRPr>
          </a:p>
        </p:txBody>
      </p:sp>
      <p:sp>
        <p:nvSpPr>
          <p:cNvPr id="7" name="日期占位符 1"/>
          <p:cNvSpPr>
            <a:spLocks noGrp="1"/>
          </p:cNvSpPr>
          <p:nvPr>
            <p:ph type="dt" sz="half" idx="10"/>
          </p:nvPr>
        </p:nvSpPr>
        <p:spPr/>
        <p:txBody>
          <a:bodyPr/>
          <a:lstStyle>
            <a:lvl1pPr>
              <a:defRPr/>
            </a:lvl1pPr>
          </a:lstStyle>
          <a:p>
            <a:pPr>
              <a:defRPr/>
            </a:pPr>
            <a:fld id="{D172BC78-9D0C-42B0-8E05-2F3C28CA033E}" type="datetime1">
              <a:rPr lang="zh-CN" altLang="en-US"/>
              <a:t>2025-6-6</a:t>
            </a:fld>
            <a:endParaRPr lang="zh-CN" altLang="en-US"/>
          </a:p>
        </p:txBody>
      </p:sp>
      <p:sp>
        <p:nvSpPr>
          <p:cNvPr id="8" name="页脚占位符 2"/>
          <p:cNvSpPr>
            <a:spLocks noGrp="1"/>
          </p:cNvSpPr>
          <p:nvPr>
            <p:ph type="ftr" sz="quarter" idx="11"/>
          </p:nvPr>
        </p:nvSpPr>
        <p:spPr/>
        <p:txBody>
          <a:bodyPr/>
          <a:lstStyle>
            <a:lvl1pPr>
              <a:defRPr/>
            </a:lvl1pPr>
          </a:lstStyle>
          <a:p>
            <a:pPr>
              <a:defRPr/>
            </a:pPr>
            <a:endParaRPr lang="zh-CN" altLang="en-US"/>
          </a:p>
        </p:txBody>
      </p:sp>
      <p:sp>
        <p:nvSpPr>
          <p:cNvPr id="9" name="灯片编号占位符 3"/>
          <p:cNvSpPr>
            <a:spLocks noGrp="1"/>
          </p:cNvSpPr>
          <p:nvPr>
            <p:ph type="sldNum" sz="quarter" idx="12"/>
          </p:nvPr>
        </p:nvSpPr>
        <p:spPr/>
        <p:txBody>
          <a:bodyPr/>
          <a:lstStyle>
            <a:lvl1pPr>
              <a:defRPr/>
            </a:lvl1pPr>
          </a:lstStyle>
          <a:p>
            <a:pPr>
              <a:defRPr/>
            </a:pPr>
            <a:fld id="{D0A3859E-4F71-415B-96E2-A6ADE88DB45A}" type="slidenum">
              <a:rPr lang="zh-CN" altLang="en-US"/>
              <a:t>‹#›</a:t>
            </a:fld>
            <a:endParaRPr lang="zh-CN" altLang="en-US"/>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页1">
    <p:spTree>
      <p:nvGrpSpPr>
        <p:cNvPr id="1" name=""/>
        <p:cNvGrpSpPr/>
        <p:nvPr/>
      </p:nvGrpSpPr>
      <p:grpSpPr>
        <a:xfrm>
          <a:off x="0" y="0"/>
          <a:ext cx="0" cy="0"/>
          <a:chOff x="0" y="0"/>
          <a:chExt cx="0" cy="0"/>
        </a:xfrm>
      </p:grpSpPr>
      <p:pic>
        <p:nvPicPr>
          <p:cNvPr id="2"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13335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3"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4" name="TextBox 10"/>
          <p:cNvSpPr txBox="1">
            <a:spLocks noChangeArrowheads="1"/>
          </p:cNvSpPr>
          <p:nvPr userDrawn="1"/>
        </p:nvSpPr>
        <p:spPr bwMode="auto">
          <a:xfrm>
            <a:off x="239713" y="103188"/>
            <a:ext cx="5087937" cy="425450"/>
          </a:xfrm>
          <a:prstGeom prst="rect">
            <a:avLst/>
          </a:prstGeom>
          <a:noFill/>
          <a:ln w="9525">
            <a:noFill/>
            <a:miter lim="800000"/>
          </a:ln>
        </p:spPr>
        <p:txBody>
          <a:bodyPr>
            <a:spAutoFit/>
          </a:bodyPr>
          <a:lstStyle/>
          <a:p>
            <a:pPr marL="228600" indent="-228600">
              <a:lnSpc>
                <a:spcPct val="90000"/>
              </a:lnSpc>
              <a:spcBef>
                <a:spcPts val="1000"/>
              </a:spcBef>
              <a:defRPr/>
            </a:pPr>
            <a:r>
              <a:rPr lang="zh-CN" altLang="en-US" sz="2400" b="1">
                <a:solidFill>
                  <a:schemeClr val="bg1"/>
                </a:solidFill>
                <a:latin typeface="华文行楷" panose="02010800040101010101" pitchFamily="2" charset="-122"/>
                <a:ea typeface="华文行楷" panose="02010800040101010101" pitchFamily="2" charset="-122"/>
              </a:rPr>
              <a:t>大学生心理健康的维护与调适</a:t>
            </a:r>
          </a:p>
        </p:txBody>
      </p:sp>
      <p:sp>
        <p:nvSpPr>
          <p:cNvPr id="5" name="TextBox 11"/>
          <p:cNvSpPr txBox="1">
            <a:spLocks noChangeArrowheads="1"/>
          </p:cNvSpPr>
          <p:nvPr userDrawn="1"/>
        </p:nvSpPr>
        <p:spPr bwMode="auto">
          <a:xfrm>
            <a:off x="8443913" y="6329363"/>
            <a:ext cx="3614737" cy="457200"/>
          </a:xfrm>
          <a:prstGeom prst="rect">
            <a:avLst/>
          </a:prstGeom>
          <a:noFill/>
          <a:ln w="9525">
            <a:noFill/>
            <a:miter lim="800000"/>
          </a:ln>
        </p:spPr>
        <p:txBody>
          <a:bodyPr>
            <a:spAutoFit/>
          </a:bodyPr>
          <a:lstStyle/>
          <a:p>
            <a:pPr>
              <a:defRPr/>
            </a:pPr>
            <a:r>
              <a:rPr lang="zh-CN" altLang="en-US" sz="2400">
                <a:solidFill>
                  <a:schemeClr val="bg1"/>
                </a:solidFill>
                <a:latin typeface="华文行楷" panose="02010800040101010101" pitchFamily="2" charset="-122"/>
                <a:ea typeface="华文行楷" panose="02010800040101010101" pitchFamily="2" charset="-122"/>
              </a:rPr>
              <a:t>中国科学技术大学出版社</a:t>
            </a:r>
          </a:p>
        </p:txBody>
      </p:sp>
      <p:sp>
        <p:nvSpPr>
          <p:cNvPr id="6" name="日期占位符 1"/>
          <p:cNvSpPr>
            <a:spLocks noGrp="1"/>
          </p:cNvSpPr>
          <p:nvPr>
            <p:ph type="dt" sz="half" idx="10"/>
          </p:nvPr>
        </p:nvSpPr>
        <p:spPr/>
        <p:txBody>
          <a:bodyPr/>
          <a:lstStyle>
            <a:lvl1pPr>
              <a:defRPr/>
            </a:lvl1pPr>
          </a:lstStyle>
          <a:p>
            <a:pPr>
              <a:defRPr/>
            </a:pPr>
            <a:fld id="{1FC91ECB-ABCE-4942-B06E-3F8A8EF62441}"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pPr>
              <a:defRPr/>
            </a:pPr>
            <a:endParaRPr lang="zh-CN" altLang="en-US"/>
          </a:p>
        </p:txBody>
      </p:sp>
      <p:sp>
        <p:nvSpPr>
          <p:cNvPr id="8" name="灯片编号占位符 3"/>
          <p:cNvSpPr>
            <a:spLocks noGrp="1"/>
          </p:cNvSpPr>
          <p:nvPr>
            <p:ph type="sldNum" sz="quarter" idx="12"/>
          </p:nvPr>
        </p:nvSpPr>
        <p:spPr/>
        <p:txBody>
          <a:bodyPr/>
          <a:lstStyle>
            <a:lvl1pPr>
              <a:defRPr/>
            </a:lvl1pPr>
          </a:lstStyle>
          <a:p>
            <a:pPr>
              <a:defRPr/>
            </a:pPr>
            <a:fld id="{D9F01ABB-BDC3-4D63-ACD4-020E03356C09}" type="slidenum">
              <a:rPr lang="zh-CN" altLang="en-US"/>
              <a:t>‹#›</a:t>
            </a:fld>
            <a:endParaRPr lang="zh-CN" altLang="en-US"/>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页2">
    <p:spTree>
      <p:nvGrpSpPr>
        <p:cNvPr id="1" name=""/>
        <p:cNvGrpSpPr/>
        <p:nvPr/>
      </p:nvGrpSpPr>
      <p:grpSpPr>
        <a:xfrm>
          <a:off x="0" y="0"/>
          <a:ext cx="0" cy="0"/>
          <a:chOff x="0" y="0"/>
          <a:chExt cx="0" cy="0"/>
        </a:xfrm>
      </p:grpSpPr>
      <p:pic>
        <p:nvPicPr>
          <p:cNvPr id="4"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6" name="TextBox 5"/>
          <p:cNvSpPr txBox="1"/>
          <p:nvPr userDrawn="1"/>
        </p:nvSpPr>
        <p:spPr>
          <a:xfrm>
            <a:off x="201613" y="128588"/>
            <a:ext cx="3341687" cy="368300"/>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charset="-122"/>
                <a:ea typeface="微软雅黑" panose="020B0503020204020204" charset="-122"/>
              </a:rPr>
              <a:t>普通心理学</a:t>
            </a:r>
          </a:p>
        </p:txBody>
      </p:sp>
      <p:sp>
        <p:nvSpPr>
          <p:cNvPr id="7" name="TextBox 11"/>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pPr>
              <a:defRPr/>
            </a:pPr>
            <a:r>
              <a:rPr lang="zh-CN" altLang="en-US" sz="2000" b="1">
                <a:solidFill>
                  <a:schemeClr val="bg1"/>
                </a:solidFill>
                <a:latin typeface="微软雅黑" panose="020B0503020204020204" charset="-122"/>
                <a:ea typeface="微软雅黑" panose="020B050302020402020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lvl="0"/>
            <a:endParaRPr lang="zh-CN" altLang="en-US" noProof="1"/>
          </a:p>
        </p:txBody>
      </p:sp>
      <p:sp>
        <p:nvSpPr>
          <p:cNvPr id="14" name="文本占位符 9"/>
          <p:cNvSpPr>
            <a:spLocks noGrp="1"/>
          </p:cNvSpPr>
          <p:nvPr>
            <p:ph type="body" sz="quarter" idx="16"/>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a:r>
              <a:rPr lang="zh-CN" altLang="en-US" noProof="1"/>
              <a:t>单击此处编辑母版文本样式</a:t>
            </a:r>
          </a:p>
        </p:txBody>
      </p:sp>
      <p:sp>
        <p:nvSpPr>
          <p:cNvPr id="8" name="日期占位符 1"/>
          <p:cNvSpPr>
            <a:spLocks noGrp="1"/>
          </p:cNvSpPr>
          <p:nvPr>
            <p:ph type="dt" sz="half" idx="17"/>
          </p:nvPr>
        </p:nvSpPr>
        <p:spPr/>
        <p:txBody>
          <a:bodyPr/>
          <a:lstStyle>
            <a:lvl1pPr>
              <a:defRPr/>
            </a:lvl1pPr>
          </a:lstStyle>
          <a:p>
            <a:pPr>
              <a:defRPr/>
            </a:pPr>
            <a:fld id="{818F1370-E0BC-44FB-96FC-3D04080F3E58}" type="datetime1">
              <a:rPr lang="zh-CN" altLang="en-US"/>
              <a:t>2025-6-6</a:t>
            </a:fld>
            <a:endParaRPr lang="zh-CN" altLang="en-US"/>
          </a:p>
        </p:txBody>
      </p:sp>
      <p:sp>
        <p:nvSpPr>
          <p:cNvPr id="10" name="页脚占位符 2"/>
          <p:cNvSpPr>
            <a:spLocks noGrp="1"/>
          </p:cNvSpPr>
          <p:nvPr>
            <p:ph type="ftr" sz="quarter" idx="18"/>
          </p:nvPr>
        </p:nvSpPr>
        <p:spPr/>
        <p:txBody>
          <a:bodyPr/>
          <a:lstStyle>
            <a:lvl1pPr>
              <a:defRPr/>
            </a:lvl1pPr>
          </a:lstStyle>
          <a:p>
            <a:pPr>
              <a:defRPr/>
            </a:pPr>
            <a:endParaRPr lang="zh-CN" altLang="en-US"/>
          </a:p>
        </p:txBody>
      </p:sp>
      <p:sp>
        <p:nvSpPr>
          <p:cNvPr id="11" name="灯片编号占位符 3"/>
          <p:cNvSpPr>
            <a:spLocks noGrp="1"/>
          </p:cNvSpPr>
          <p:nvPr>
            <p:ph type="sldNum" sz="quarter" idx="19"/>
          </p:nvPr>
        </p:nvSpPr>
        <p:spPr/>
        <p:txBody>
          <a:bodyPr/>
          <a:lstStyle>
            <a:lvl1pPr>
              <a:defRPr/>
            </a:lvl1pPr>
          </a:lstStyle>
          <a:p>
            <a:pPr>
              <a:defRPr/>
            </a:pPr>
            <a:fld id="{5209BE7A-2556-440A-862E-CCF39E120F0F}" type="slidenum">
              <a:rPr lang="zh-CN" altLang="en-US"/>
              <a:t>‹#›</a:t>
            </a:fld>
            <a:endParaRPr lang="zh-CN" altLang="en-US"/>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页1">
    <p:spTree>
      <p:nvGrpSpPr>
        <p:cNvPr id="1" name=""/>
        <p:cNvGrpSpPr/>
        <p:nvPr/>
      </p:nvGrpSpPr>
      <p:grpSpPr>
        <a:xfrm>
          <a:off x="0" y="0"/>
          <a:ext cx="0" cy="0"/>
          <a:chOff x="0" y="0"/>
          <a:chExt cx="0" cy="0"/>
        </a:xfrm>
      </p:grpSpPr>
      <p:pic>
        <p:nvPicPr>
          <p:cNvPr id="10"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13" name="TextBox 12"/>
          <p:cNvSpPr txBox="1"/>
          <p:nvPr userDrawn="1"/>
        </p:nvSpPr>
        <p:spPr>
          <a:xfrm>
            <a:off x="201613" y="128588"/>
            <a:ext cx="3341687" cy="368300"/>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charset="-122"/>
                <a:ea typeface="微软雅黑" panose="020B0503020204020204" charset="-122"/>
              </a:rPr>
              <a:t>普通心理学</a:t>
            </a:r>
          </a:p>
        </p:txBody>
      </p:sp>
      <p:sp>
        <p:nvSpPr>
          <p:cNvPr id="14" name="TextBox 18"/>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pPr>
              <a:defRPr/>
            </a:pPr>
            <a:r>
              <a:rPr lang="zh-CN" altLang="en-US" sz="2000" b="1">
                <a:solidFill>
                  <a:schemeClr val="bg1"/>
                </a:solidFill>
                <a:latin typeface="微软雅黑" panose="020B0503020204020204" charset="-122"/>
                <a:ea typeface="微软雅黑" panose="020B050302020402020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lvl="0"/>
            <a:endParaRPr lang="zh-CN" altLang="en-US" noProof="1"/>
          </a:p>
        </p:txBody>
      </p:sp>
      <p:sp>
        <p:nvSpPr>
          <p:cNvPr id="8" name="图片占位符 6"/>
          <p:cNvSpPr>
            <a:spLocks noGrp="1"/>
          </p:cNvSpPr>
          <p:nvPr>
            <p:ph type="pic" sz="quarter" idx="11"/>
          </p:nvPr>
        </p:nvSpPr>
        <p:spPr>
          <a:xfrm>
            <a:off x="5061616" y="2015331"/>
            <a:ext cx="2097087" cy="2827338"/>
          </a:xfrm>
        </p:spPr>
        <p:txBody>
          <a:bodyPr/>
          <a:lstStyle/>
          <a:p>
            <a:pPr lvl="0"/>
            <a:endParaRPr lang="zh-CN" altLang="en-US" noProof="1"/>
          </a:p>
        </p:txBody>
      </p:sp>
      <p:sp>
        <p:nvSpPr>
          <p:cNvPr id="9" name="图片占位符 6"/>
          <p:cNvSpPr>
            <a:spLocks noGrp="1"/>
          </p:cNvSpPr>
          <p:nvPr>
            <p:ph type="pic" sz="quarter" idx="12"/>
          </p:nvPr>
        </p:nvSpPr>
        <p:spPr>
          <a:xfrm>
            <a:off x="8329662" y="2015331"/>
            <a:ext cx="2097087" cy="2827338"/>
          </a:xfrm>
        </p:spPr>
        <p:txBody>
          <a:bodyPr/>
          <a:lstStyle/>
          <a:p>
            <a:pPr lvl="0"/>
            <a:endParaRPr lang="zh-CN" altLang="en-US" noProof="1"/>
          </a:p>
        </p:txBody>
      </p:sp>
      <p:sp>
        <p:nvSpPr>
          <p:cNvPr id="12" name="文本占位符 9"/>
          <p:cNvSpPr>
            <a:spLocks noGrp="1"/>
          </p:cNvSpPr>
          <p:nvPr>
            <p:ph type="body" sz="quarter" idx="14"/>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a:r>
              <a:rPr lang="zh-CN" altLang="en-US" noProof="1"/>
              <a:t>单击此处编辑母版文本样式</a:t>
            </a:r>
          </a:p>
        </p:txBody>
      </p:sp>
      <p:sp>
        <p:nvSpPr>
          <p:cNvPr id="17" name="文本占位符 9"/>
          <p:cNvSpPr>
            <a:spLocks noGrp="1"/>
          </p:cNvSpPr>
          <p:nvPr>
            <p:ph type="body" sz="quarter" idx="15"/>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a:r>
              <a:rPr lang="zh-CN" altLang="en-US" noProof="1"/>
              <a:t>单击此处编辑母版文本样式</a:t>
            </a:r>
          </a:p>
        </p:txBody>
      </p:sp>
      <p:sp>
        <p:nvSpPr>
          <p:cNvPr id="18" name="文本占位符 9"/>
          <p:cNvSpPr>
            <a:spLocks noGrp="1"/>
          </p:cNvSpPr>
          <p:nvPr>
            <p:ph type="body" sz="quarter" idx="16"/>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charset="-122"/>
                <a:ea typeface="微软雅黑" panose="020B0503020204020204" charset="-122"/>
              </a:defRPr>
            </a:lvl1pPr>
          </a:lstStyle>
          <a:p>
            <a:pPr lvl="0"/>
            <a:r>
              <a:rPr lang="zh-CN" altLang="en-US" noProof="1"/>
              <a:t>单击此处编辑母版文本样式</a:t>
            </a:r>
          </a:p>
        </p:txBody>
      </p:sp>
      <p:sp>
        <p:nvSpPr>
          <p:cNvPr id="15" name="日期占位符 1"/>
          <p:cNvSpPr>
            <a:spLocks noGrp="1"/>
          </p:cNvSpPr>
          <p:nvPr>
            <p:ph type="dt" sz="half" idx="17"/>
          </p:nvPr>
        </p:nvSpPr>
        <p:spPr/>
        <p:txBody>
          <a:bodyPr/>
          <a:lstStyle>
            <a:lvl1pPr>
              <a:defRPr/>
            </a:lvl1pPr>
          </a:lstStyle>
          <a:p>
            <a:pPr>
              <a:defRPr/>
            </a:pPr>
            <a:fld id="{A4F65DC2-7DA7-4DC1-8058-5D1B35FEABA8}" type="datetime1">
              <a:rPr lang="zh-CN" altLang="en-US"/>
              <a:t>2025-6-6</a:t>
            </a:fld>
            <a:endParaRPr lang="zh-CN" altLang="en-US"/>
          </a:p>
        </p:txBody>
      </p:sp>
      <p:sp>
        <p:nvSpPr>
          <p:cNvPr id="16" name="页脚占位符 2"/>
          <p:cNvSpPr>
            <a:spLocks noGrp="1"/>
          </p:cNvSpPr>
          <p:nvPr>
            <p:ph type="ftr" sz="quarter" idx="18"/>
          </p:nvPr>
        </p:nvSpPr>
        <p:spPr/>
        <p:txBody>
          <a:bodyPr/>
          <a:lstStyle>
            <a:lvl1pPr>
              <a:defRPr/>
            </a:lvl1pPr>
          </a:lstStyle>
          <a:p>
            <a:pPr>
              <a:defRPr/>
            </a:pPr>
            <a:endParaRPr lang="zh-CN" altLang="en-US"/>
          </a:p>
        </p:txBody>
      </p:sp>
      <p:sp>
        <p:nvSpPr>
          <p:cNvPr id="19" name="灯片编号占位符 3"/>
          <p:cNvSpPr>
            <a:spLocks noGrp="1"/>
          </p:cNvSpPr>
          <p:nvPr>
            <p:ph type="sldNum" sz="quarter" idx="19"/>
          </p:nvPr>
        </p:nvSpPr>
        <p:spPr/>
        <p:txBody>
          <a:bodyPr/>
          <a:lstStyle>
            <a:lvl1pPr>
              <a:defRPr/>
            </a:lvl1pPr>
          </a:lstStyle>
          <a:p>
            <a:pPr>
              <a:defRPr/>
            </a:pPr>
            <a:fld id="{E16DE411-ACA6-49B1-8524-499CC034814E}" type="slidenum">
              <a:rPr lang="zh-CN" altLang="en-US"/>
              <a:t>‹#›</a:t>
            </a:fld>
            <a:endParaRPr lang="zh-CN" altLang="en-US"/>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4" name="Picture 2" descr="F:\案例二\394\1.png"/>
          <p:cNvPicPr>
            <a:picLocks noChangeAspect="1" noChangeArrowheads="1"/>
          </p:cNvPicPr>
          <p:nvPr userDrawn="1"/>
        </p:nvPicPr>
        <p:blipFill>
          <a:blip r:embed="rId3"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5" name="日期占位符 1"/>
          <p:cNvSpPr>
            <a:spLocks noGrp="1"/>
          </p:cNvSpPr>
          <p:nvPr>
            <p:ph type="dt" sz="half" idx="10"/>
          </p:nvPr>
        </p:nvSpPr>
        <p:spPr/>
        <p:txBody>
          <a:bodyPr/>
          <a:lstStyle>
            <a:lvl1pPr>
              <a:defRPr/>
            </a:lvl1pPr>
          </a:lstStyle>
          <a:p>
            <a:pPr>
              <a:defRPr/>
            </a:pPr>
            <a:fld id="{5F7D23D0-01FC-4062-AA0B-012D12F89B09}" type="datetime1">
              <a:rPr lang="zh-CN" altLang="en-US"/>
              <a:t>2025-6-6</a:t>
            </a:fld>
            <a:endParaRPr lang="zh-CN" altLang="en-US"/>
          </a:p>
        </p:txBody>
      </p:sp>
      <p:sp>
        <p:nvSpPr>
          <p:cNvPr id="6" name="页脚占位符 2"/>
          <p:cNvSpPr>
            <a:spLocks noGrp="1"/>
          </p:cNvSpPr>
          <p:nvPr>
            <p:ph type="ftr" sz="quarter" idx="11"/>
          </p:nvPr>
        </p:nvSpPr>
        <p:spPr/>
        <p:txBody>
          <a:bodyPr/>
          <a:lstStyle>
            <a:lvl1pPr>
              <a:defRPr/>
            </a:lvl1pPr>
          </a:lstStyle>
          <a:p>
            <a:pPr>
              <a:defRPr/>
            </a:pPr>
            <a:endParaRPr lang="zh-CN" altLang="en-US"/>
          </a:p>
        </p:txBody>
      </p:sp>
      <p:sp>
        <p:nvSpPr>
          <p:cNvPr id="7" name="灯片编号占位符 3"/>
          <p:cNvSpPr>
            <a:spLocks noGrp="1"/>
          </p:cNvSpPr>
          <p:nvPr>
            <p:ph type="sldNum" sz="quarter" idx="12"/>
          </p:nvPr>
        </p:nvSpPr>
        <p:spPr/>
        <p:txBody>
          <a:bodyPr/>
          <a:lstStyle>
            <a:lvl1pPr>
              <a:defRPr/>
            </a:lvl1pPr>
          </a:lstStyle>
          <a:p>
            <a:pPr>
              <a:defRPr/>
            </a:pPr>
            <a:fld id="{B7327348-2E5A-4AE8-A154-CF7EF70F794C}" type="slidenum">
              <a:rPr lang="zh-CN" altLang="en-US"/>
              <a:t>‹#›</a:t>
            </a:fld>
            <a:endParaRPr lang="zh-CN" altLang="en-US"/>
          </a:p>
        </p:txBody>
      </p:sp>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鸣谢页">
    <p:spTree>
      <p:nvGrpSpPr>
        <p:cNvPr id="1" name=""/>
        <p:cNvGrpSpPr/>
        <p:nvPr/>
      </p:nvGrpSpPr>
      <p:grpSpPr>
        <a:xfrm>
          <a:off x="0" y="0"/>
          <a:ext cx="0" cy="0"/>
          <a:chOff x="0" y="0"/>
          <a:chExt cx="0" cy="0"/>
        </a:xfrm>
      </p:grpSpPr>
      <p:sp>
        <p:nvSpPr>
          <p:cNvPr id="2" name="PA_矩形 3"/>
          <p:cNvSpPr/>
          <p:nvPr>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4" name="PA_矩形 10"/>
          <p:cNvSpPr/>
          <p:nvPr>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sp>
        <p:nvSpPr>
          <p:cNvPr id="5" name="TextBox 4"/>
          <p:cNvSpPr txBox="1"/>
          <p:nvPr userDrawn="1"/>
        </p:nvSpPr>
        <p:spPr>
          <a:xfrm>
            <a:off x="3414713" y="2928938"/>
            <a:ext cx="5272087" cy="1016000"/>
          </a:xfrm>
          <a:prstGeom prst="rect">
            <a:avLst/>
          </a:prstGeom>
          <a:noFill/>
        </p:spPr>
        <p:txBody>
          <a:bodyPr>
            <a:spAutoFit/>
          </a:bodyPr>
          <a:lstStyle/>
          <a:p>
            <a:pPr algn="ctr" fontAlgn="auto">
              <a:defRPr/>
            </a:pPr>
            <a:r>
              <a:rPr lang="zh-CN" altLang="en-US" sz="6000" b="1" spc="1000" noProof="1">
                <a:latin typeface="微软雅黑" panose="020B0503020204020204" charset="-122"/>
                <a:ea typeface="微软雅黑" panose="020B0503020204020204" charset="-122"/>
              </a:rPr>
              <a:t>谢谢观看</a:t>
            </a:r>
          </a:p>
        </p:txBody>
      </p:sp>
      <p:sp>
        <p:nvSpPr>
          <p:cNvPr id="6" name="日期占位符 1"/>
          <p:cNvSpPr>
            <a:spLocks noGrp="1"/>
          </p:cNvSpPr>
          <p:nvPr>
            <p:ph type="dt" sz="half" idx="10"/>
          </p:nvPr>
        </p:nvSpPr>
        <p:spPr/>
        <p:txBody>
          <a:bodyPr/>
          <a:lstStyle>
            <a:lvl1pPr>
              <a:defRPr/>
            </a:lvl1pPr>
          </a:lstStyle>
          <a:p>
            <a:pPr>
              <a:defRPr/>
            </a:pPr>
            <a:fld id="{D7932947-1563-4348-A3AF-88F66E15B89A}"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pPr>
              <a:defRPr/>
            </a:pPr>
            <a:endParaRPr lang="zh-CN" altLang="en-US"/>
          </a:p>
        </p:txBody>
      </p:sp>
      <p:sp>
        <p:nvSpPr>
          <p:cNvPr id="8" name="灯片编号占位符 3"/>
          <p:cNvSpPr>
            <a:spLocks noGrp="1"/>
          </p:cNvSpPr>
          <p:nvPr>
            <p:ph type="sldNum" sz="quarter" idx="12"/>
          </p:nvPr>
        </p:nvSpPr>
        <p:spPr/>
        <p:txBody>
          <a:bodyPr/>
          <a:lstStyle>
            <a:lvl1pPr>
              <a:defRPr/>
            </a:lvl1pPr>
          </a:lstStyle>
          <a:p>
            <a:pPr>
              <a:defRPr/>
            </a:pPr>
            <a:fld id="{E4791D10-1549-44B1-A469-FF3FF420A0B3}" type="slidenum">
              <a:rPr lang="zh-CN" altLang="en-US"/>
              <a:t>‹#›</a:t>
            </a:fld>
            <a:endParaRPr lang="zh-CN" altLang="en-US"/>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p:txBody>
          <a:bodyPr/>
          <a:lstStyle>
            <a:lvl1pPr>
              <a:defRPr/>
            </a:lvl1pPr>
          </a:lstStyle>
          <a:p>
            <a:pPr>
              <a:defRPr/>
            </a:pPr>
            <a:fld id="{A0E6205A-CCDF-40E4-B568-97C12DCC4BA1}" type="datetime1">
              <a:rPr lang="zh-CN" altLang="en-US"/>
              <a:t>2025-6-6</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19E90842-5A7A-4208-8A3C-EF273A2B7F64}" type="slidenum">
              <a:rPr lang="zh-CN" altLang="en-US"/>
              <a:t>‹#›</a:t>
            </a:fld>
            <a:endParaRPr lang="zh-CN" altLang="en-US"/>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p:cNvSpPr>
            <a:spLocks noGrp="1"/>
          </p:cNvSpPr>
          <p:nvPr>
            <p:ph type="dt" sz="half" idx="10"/>
          </p:nvPr>
        </p:nvSpPr>
        <p:spPr/>
        <p:txBody>
          <a:bodyPr/>
          <a:lstStyle>
            <a:lvl1pPr>
              <a:defRPr/>
            </a:lvl1pPr>
          </a:lstStyle>
          <a:p>
            <a:pPr>
              <a:defRPr/>
            </a:pPr>
            <a:fld id="{F7D33B90-380E-4553-9475-9B62C5200B46}" type="datetime1">
              <a:rPr lang="zh-CN" altLang="en-US"/>
              <a:t>2025-6-6</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86056BC-AD21-42C6-86FE-5A4D36C6840F}" type="slidenum">
              <a:rPr lang="zh-CN" altLang="en-US"/>
              <a:t>‹#›</a:t>
            </a:fld>
            <a:endParaRPr lang="zh-CN" altLang="en-US"/>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662B07F4-295D-4C73-8519-6074D4D41EB2}" type="datetime1">
              <a:rPr lang="zh-CN" altLang="en-US"/>
              <a:t>2025-6-6</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7A697CD6-4E21-4ECB-8A6C-B29EAEEF1B85}" type="slidenum">
              <a:rPr lang="zh-CN" altLang="en-US"/>
              <a:t>‹#›</a:t>
            </a:fld>
            <a:endParaRPr lang="zh-CN" altLang="en-US"/>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pPr>
              <a:defRPr/>
            </a:pPr>
            <a:fld id="{5690115B-D145-4DB9-AEA7-EDDE615CAA4C}" type="datetime1">
              <a:rPr lang="zh-CN" altLang="en-US"/>
              <a:t>2025-6-6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B2E8C65-9A23-4FC1-9317-EC49FC1A7FCE}" type="slidenum">
              <a:rPr lang="zh-CN" altLang="en-US"/>
              <a:t>‹#›</a:t>
            </a:fld>
            <a:endParaRPr lang="zh-CN" altLang="en-US"/>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917FB4D-9D68-47B0-8D6A-0C7627517D49}" type="datetime1">
              <a:rPr lang="zh-CN" altLang="en-US"/>
              <a:t>2025-6-6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E0015A0-ACE9-419F-B75A-3F03B219893A}" type="slidenum">
              <a:rPr lang="zh-CN" altLang="en-US"/>
              <a:t>‹#›</a:t>
            </a:fld>
            <a:endParaRPr lang="zh-CN" altLang="en-US"/>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pPr>
              <a:defRPr/>
            </a:pPr>
            <a:fld id="{8B9127B7-A1BD-42FB-919B-AE66931A3F75}" type="datetime1">
              <a:rPr lang="zh-CN" altLang="en-US"/>
              <a:t>2025-6-6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0B3832A-1287-41C1-8DC8-5D67F2A66F49}" type="slidenum">
              <a:rPr lang="zh-CN" altLang="en-US"/>
              <a:t>‹#›</a:t>
            </a:fld>
            <a:endParaRPr lang="zh-CN" altLang="en-US"/>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pPr>
              <a:defRPr/>
            </a:pPr>
            <a:fld id="{96A810CC-7066-4810-BF21-98C383FE0BEC}" type="datetime1">
              <a:rPr lang="zh-CN" altLang="en-US"/>
              <a:t>2025-6-6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6B01369-9B8C-45FA-9693-0EF8E8C0F576}" type="slidenum">
              <a:rPr lang="zh-CN" altLang="en-US"/>
              <a:t>‹#›</a:t>
            </a:fld>
            <a:endParaRPr lang="zh-CN" alt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3.xml"/><Relationship Id="rId3" Type="http://schemas.openxmlformats.org/officeDocument/2006/relationships/slideLayout" Target="../slideLayouts/slideLayout3.xml"/><Relationship Id="rId21" Type="http://schemas.openxmlformats.org/officeDocument/2006/relationships/tags" Target="../tags/tag6.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7"/>
            </p:custDataLst>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1027" name="文本占位符 2"/>
          <p:cNvSpPr>
            <a:spLocks noGrp="1"/>
          </p:cNvSpPr>
          <p:nvPr>
            <p:ph type="body"/>
            <p:custDataLst>
              <p:tags r:id="rId18"/>
            </p:custDataLst>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9"/>
            </p:custDataLst>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3"/>
            <p:custDataLst>
              <p:tags r:id="rId20"/>
            </p:custDataLst>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custDataLst>
              <p:tags r:id="rId21"/>
            </p:custDataLst>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noProof="1">
                <a:solidFill>
                  <a:srgbClr val="898989"/>
                </a:solidFill>
                <a:latin typeface="等线" panose="02010600030101010101" charset="-122"/>
                <a:ea typeface="宋体" panose="02010600030101010101" pitchFamily="2" charset="-122"/>
              </a:defRPr>
            </a:lvl1pPr>
          </a:lstStyle>
          <a:p>
            <a:pPr>
              <a:defRPr/>
            </a:pPr>
            <a:fld id="{CA879C82-ECE3-4763-A310-EA924230990D}" type="datetime1">
              <a:rPr lang="zh-CN" altLang="en-US"/>
              <a:t>2025-6-6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noProof="1">
                <a:solidFill>
                  <a:srgbClr val="898989"/>
                </a:solidFill>
                <a:latin typeface="等线" panose="02010600030101010101" charset="-122"/>
                <a:ea typeface="宋体" panose="02010600030101010101" pitchFamily="2" charset="-122"/>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ea typeface="宋体" panose="02010600030101010101" pitchFamily="2" charset="-122"/>
              </a:defRPr>
            </a:lvl1pPr>
          </a:lstStyle>
          <a:p>
            <a:pPr>
              <a:defRPr/>
            </a:pPr>
            <a:fld id="{13073158-1D01-4009-AA97-2A02C7EBBF18}"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ransition>
    <p:random/>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7.xml"/><Relationship Id="rId1" Type="http://schemas.openxmlformats.org/officeDocument/2006/relationships/tags" Target="../tags/tag116.xml"/></Relationships>
</file>

<file path=ppt/slides/_rels/slide2.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slideLayout" Target="../slideLayouts/slideLayout1.xml"/><Relationship Id="rId5" Type="http://schemas.openxmlformats.org/officeDocument/2006/relationships/tags" Target="../tags/tag122.xml"/><Relationship Id="rId10" Type="http://schemas.openxmlformats.org/officeDocument/2006/relationships/tags" Target="../tags/tag127.xml"/><Relationship Id="rId4" Type="http://schemas.openxmlformats.org/officeDocument/2006/relationships/tags" Target="../tags/tag121.xml"/><Relationship Id="rId9" Type="http://schemas.openxmlformats.org/officeDocument/2006/relationships/tags" Target="../tags/tag12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0.xml"/><Relationship Id="rId1" Type="http://schemas.openxmlformats.org/officeDocument/2006/relationships/tags" Target="../tags/tag1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tags" Target="../tags/tag138.xml"/><Relationship Id="rId3" Type="http://schemas.openxmlformats.org/officeDocument/2006/relationships/tags" Target="../tags/tag133.xml"/><Relationship Id="rId7" Type="http://schemas.openxmlformats.org/officeDocument/2006/relationships/tags" Target="../tags/tag137.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0.xml"/><Relationship Id="rId1" Type="http://schemas.openxmlformats.org/officeDocument/2006/relationships/tags" Target="../tags/tag1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2.xml"/><Relationship Id="rId1" Type="http://schemas.openxmlformats.org/officeDocument/2006/relationships/tags" Target="../tags/tag14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custDataLst>
              <p:tags r:id="rId2"/>
            </p:custDataLst>
          </p:nvPr>
        </p:nvSpPr>
        <p:spPr>
          <a:xfrm>
            <a:off x="1676400" y="2195195"/>
            <a:ext cx="10515600" cy="1325563"/>
          </a:xfrm>
        </p:spPr>
        <p:txBody>
          <a:bodyPr anchor="ctr"/>
          <a:lstStyle/>
          <a:p>
            <a:pPr algn="ctr"/>
            <a:r>
              <a:rPr lang="zh-CN" altLang="en-US" sz="4800" b="1" dirty="0">
                <a:solidFill>
                  <a:srgbClr val="127FB8"/>
                </a:solidFill>
                <a:latin typeface="微软雅黑" panose="020B0503020204020204" charset="-122"/>
                <a:ea typeface="微软雅黑" panose="020B0503020204020204" charset="-122"/>
              </a:rPr>
              <a:t>第十二章</a:t>
            </a:r>
            <a:r>
              <a:rPr lang="en-US" altLang="zh-CN" sz="4800" b="1" dirty="0">
                <a:solidFill>
                  <a:srgbClr val="127FB8"/>
                </a:solidFill>
                <a:latin typeface="微软雅黑" panose="020B0503020204020204" charset="-122"/>
                <a:ea typeface="微软雅黑" panose="020B0503020204020204" charset="-122"/>
              </a:rPr>
              <a:t>  </a:t>
            </a:r>
            <a:r>
              <a:rPr lang="zh-CN" altLang="en-US" sz="4800" b="1" dirty="0">
                <a:solidFill>
                  <a:srgbClr val="127FB8"/>
                </a:solidFill>
                <a:latin typeface="微软雅黑" panose="020B0503020204020204" charset="-122"/>
                <a:ea typeface="微软雅黑" panose="020B0503020204020204" charset="-122"/>
              </a:rPr>
              <a:t>生命教育与心理健康</a:t>
            </a:r>
            <a:r>
              <a:rPr lang="en-US" altLang="zh-CN" sz="4800" b="1" dirty="0">
                <a:solidFill>
                  <a:srgbClr val="127FB8"/>
                </a:solidFill>
                <a:latin typeface="微软雅黑" panose="020B0503020204020204" charset="-122"/>
                <a:ea typeface="微软雅黑" panose="020B0503020204020204" charset="-122"/>
              </a:rPr>
              <a:t>  </a:t>
            </a:r>
          </a:p>
        </p:txBody>
      </p:sp>
      <p:sp>
        <p:nvSpPr>
          <p:cNvPr id="2" name="文本框 1"/>
          <p:cNvSpPr txBox="1"/>
          <p:nvPr/>
        </p:nvSpPr>
        <p:spPr>
          <a:xfrm>
            <a:off x="-2693035" y="-1435735"/>
            <a:ext cx="4064000" cy="368300"/>
          </a:xfrm>
          <a:prstGeom prst="rect">
            <a:avLst/>
          </a:prstGeom>
          <a:noFill/>
        </p:spPr>
        <p:txBody>
          <a:bodyPr wrap="square" rtlCol="0">
            <a:spAutoFit/>
          </a:bodyPr>
          <a:lstStyle/>
          <a:p>
            <a:endParaRPr lang="zh-CN" altLang="en-US"/>
          </a:p>
        </p:txBody>
      </p:sp>
    </p:spTree>
    <p:custDataLst>
      <p:tags r:id="rId1"/>
    </p:custDataLst>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custDataLst>
              <p:tags r:id="rId2"/>
            </p:custDataLst>
          </p:nvPr>
        </p:nvGrpSpPr>
        <p:grpSpPr>
          <a:xfrm>
            <a:off x="3294063" y="2841327"/>
            <a:ext cx="6451600" cy="575733"/>
            <a:chOff x="3294744" y="2443529"/>
            <a:chExt cx="5523518" cy="517889"/>
          </a:xfrm>
        </p:grpSpPr>
        <p:sp>
          <p:nvSpPr>
            <p:cNvPr id="25" name="矩形: 圆角 24"/>
            <p:cNvSpPr/>
            <p:nvPr>
              <p:custDataLst>
                <p:tags r:id="rId9"/>
              </p:custDataLst>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charset="-122"/>
                  <a:ea typeface="微软雅黑" panose="020B0503020204020204" charset="-122"/>
                </a:rPr>
                <a:t>第二节</a:t>
              </a:r>
              <a:r>
                <a:rPr lang="en-US" altLang="en-US" sz="2400" b="1" strike="noStrike" noProof="1">
                  <a:solidFill>
                    <a:srgbClr val="127FB8"/>
                  </a:solidFill>
                  <a:latin typeface="微软雅黑" panose="020B0503020204020204" charset="-122"/>
                  <a:ea typeface="微软雅黑" panose="020B0503020204020204" charset="-122"/>
                </a:rPr>
                <a:t> </a:t>
              </a:r>
              <a:r>
                <a:rPr lang="zh-CN" altLang="en-US" sz="2400" b="1" strike="noStrike" noProof="1">
                  <a:solidFill>
                    <a:srgbClr val="127FB8"/>
                  </a:solidFill>
                  <a:latin typeface="微软雅黑" panose="020B0503020204020204" charset="-122"/>
                  <a:ea typeface="微软雅黑" panose="020B0503020204020204" charset="-122"/>
                </a:rPr>
                <a:t>心理危机与成因</a:t>
              </a:r>
            </a:p>
          </p:txBody>
        </p:sp>
        <p:sp>
          <p:nvSpPr>
            <p:cNvPr id="20" name="椭圆 19"/>
            <p:cNvSpPr/>
            <p:nvPr>
              <p:custDataLst>
                <p:tags r:id="rId10"/>
              </p:custDataLst>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6" name="组合 33"/>
          <p:cNvGrpSpPr/>
          <p:nvPr>
            <p:custDataLst>
              <p:tags r:id="rId3"/>
            </p:custDataLst>
          </p:nvPr>
        </p:nvGrpSpPr>
        <p:grpSpPr>
          <a:xfrm>
            <a:off x="3293428" y="1674177"/>
            <a:ext cx="6403975" cy="579265"/>
            <a:chOff x="3294744" y="1452406"/>
            <a:chExt cx="5523518" cy="521538"/>
          </a:xfrm>
        </p:grpSpPr>
        <p:sp>
          <p:nvSpPr>
            <p:cNvPr id="24" name="矩形: 圆角 23"/>
            <p:cNvSpPr/>
            <p:nvPr>
              <p:custDataLst>
                <p:tags r:id="rId7"/>
              </p:custDataLst>
            </p:nvPr>
          </p:nvSpPr>
          <p:spPr>
            <a:xfrm>
              <a:off x="4046829" y="145240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charset="-122"/>
                  <a:ea typeface="微软雅黑" panose="020B0503020204020204" charset="-122"/>
                </a:rPr>
                <a:t>第一节</a:t>
              </a:r>
              <a:r>
                <a:rPr lang="en-US" altLang="en-US" sz="2400" b="1" strike="noStrike" noProof="1">
                  <a:solidFill>
                    <a:srgbClr val="127FB8"/>
                  </a:solidFill>
                  <a:latin typeface="微软雅黑" panose="020B0503020204020204" charset="-122"/>
                  <a:ea typeface="微软雅黑" panose="020B0503020204020204" charset="-122"/>
                </a:rPr>
                <a:t> </a:t>
              </a:r>
              <a:r>
                <a:rPr lang="zh-CN" altLang="en-US" sz="2400" b="1" strike="noStrike" noProof="1">
                  <a:solidFill>
                    <a:srgbClr val="127FB8"/>
                  </a:solidFill>
                  <a:latin typeface="微软雅黑" panose="020B0503020204020204" charset="-122"/>
                  <a:ea typeface="微软雅黑" panose="020B0503020204020204" charset="-122"/>
                </a:rPr>
                <a:t>生命教育的意义与概念</a:t>
              </a:r>
            </a:p>
          </p:txBody>
        </p:sp>
        <p:sp>
          <p:nvSpPr>
            <p:cNvPr id="21" name="椭圆 20"/>
            <p:cNvSpPr/>
            <p:nvPr>
              <p:custDataLst>
                <p:tags r:id="rId8"/>
              </p:custDataLst>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82" name="组合 30"/>
          <p:cNvGrpSpPr/>
          <p:nvPr>
            <p:custDataLst>
              <p:tags r:id="rId4"/>
            </p:custDataLst>
          </p:nvPr>
        </p:nvGrpSpPr>
        <p:grpSpPr>
          <a:xfrm>
            <a:off x="3294063" y="4004945"/>
            <a:ext cx="6486525" cy="575733"/>
            <a:chOff x="3294744" y="4368430"/>
            <a:chExt cx="5523517" cy="517889"/>
          </a:xfrm>
        </p:grpSpPr>
        <p:sp>
          <p:nvSpPr>
            <p:cNvPr id="27" name="矩形: 圆角 26"/>
            <p:cNvSpPr/>
            <p:nvPr>
              <p:custDataLst>
                <p:tags r:id="rId5"/>
              </p:custDataLst>
            </p:nvPr>
          </p:nvSpPr>
          <p:spPr>
            <a:xfrm>
              <a:off x="4046828" y="4368430"/>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charset="-122"/>
                  <a:ea typeface="微软雅黑" panose="020B0503020204020204" charset="-122"/>
                </a:rPr>
                <a:t>第三节</a:t>
              </a:r>
              <a:r>
                <a:rPr lang="en-US" altLang="en-US" sz="2400" b="1" strike="noStrike" noProof="1">
                  <a:solidFill>
                    <a:srgbClr val="127FB8"/>
                  </a:solidFill>
                  <a:latin typeface="微软雅黑" panose="020B0503020204020204" charset="-122"/>
                  <a:ea typeface="微软雅黑" panose="020B0503020204020204" charset="-122"/>
                </a:rPr>
                <a:t> 心理危机识别与应对</a:t>
              </a:r>
            </a:p>
          </p:txBody>
        </p:sp>
        <p:sp>
          <p:nvSpPr>
            <p:cNvPr id="30" name="椭圆 29"/>
            <p:cNvSpPr/>
            <p:nvPr>
              <p:custDataLst>
                <p:tags r:id="rId6"/>
              </p:custDataLst>
            </p:nvPr>
          </p:nvSpPr>
          <p:spPr>
            <a:xfrm>
              <a:off x="3294744" y="4397830"/>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spTree>
    <p:custDataLst>
      <p:tags r:id="rId1"/>
    </p:custDataLst>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组合 21"/>
          <p:cNvGrpSpPr/>
          <p:nvPr/>
        </p:nvGrpSpPr>
        <p:grpSpPr bwMode="auto">
          <a:xfrm>
            <a:off x="1809750" y="1471613"/>
            <a:ext cx="8120063" cy="877887"/>
            <a:chOff x="1845258" y="1471653"/>
            <a:chExt cx="8119013" cy="878499"/>
          </a:xfrm>
        </p:grpSpPr>
        <p:grpSp>
          <p:nvGrpSpPr>
            <p:cNvPr id="29698" name="组合 18"/>
            <p:cNvGrpSpPr/>
            <p:nvPr/>
          </p:nvGrpSpPr>
          <p:grpSpPr bwMode="auto">
            <a:xfrm>
              <a:off x="1845258" y="1471653"/>
              <a:ext cx="1140533" cy="878499"/>
              <a:chOff x="1845258" y="1471653"/>
              <a:chExt cx="1140533" cy="878499"/>
            </a:xfrm>
          </p:grpSpPr>
          <p:sp>
            <p:nvSpPr>
              <p:cNvPr id="32" name="泪滴形 31"/>
              <p:cNvSpPr/>
              <p:nvPr/>
            </p:nvSpPr>
            <p:spPr>
              <a:xfrm rot="8056488">
                <a:off x="2058444" y="1471164"/>
                <a:ext cx="738702" cy="739679"/>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34" name="等腰三角形 33"/>
              <p:cNvSpPr/>
              <p:nvPr/>
            </p:nvSpPr>
            <p:spPr>
              <a:xfrm rot="10800000">
                <a:off x="2238907" y="2140456"/>
                <a:ext cx="377776" cy="20969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29701" name="Text Placeholder 5"/>
              <p:cNvSpPr txBox="1">
                <a:spLocks noChangeArrowheads="1"/>
              </p:cNvSpPr>
              <p:nvPr/>
            </p:nvSpPr>
            <p:spPr bwMode="auto">
              <a:xfrm>
                <a:off x="1845258" y="1616049"/>
                <a:ext cx="1140533" cy="434698"/>
              </a:xfrm>
              <a:prstGeom prst="rect">
                <a:avLst/>
              </a:prstGeom>
              <a:noFill/>
              <a:ln w="9525">
                <a:noFill/>
                <a:miter lim="800000"/>
              </a:ln>
            </p:spPr>
            <p:txBody>
              <a:bodyPr anchor="ctr"/>
              <a:lstStyle/>
              <a:p>
                <a:pPr algn="ctr"/>
                <a:r>
                  <a:rPr lang="zh-CN" altLang="en-US" sz="2000" b="1">
                    <a:solidFill>
                      <a:schemeClr val="bg1"/>
                    </a:solidFill>
                    <a:latin typeface="微软雅黑" panose="020B0503020204020204" charset="-122"/>
                    <a:ea typeface="微软雅黑" panose="020B0503020204020204" charset="-122"/>
                  </a:rPr>
                  <a:t>掌握</a:t>
                </a:r>
                <a:endParaRPr lang="ja-JP" altLang="en-US" sz="2000" b="1">
                  <a:solidFill>
                    <a:schemeClr val="bg1"/>
                  </a:solidFill>
                  <a:latin typeface="微软雅黑" panose="020B0503020204020204" charset="-122"/>
                  <a:ea typeface="微软雅黑" panose="020B0503020204020204" charset="-122"/>
                </a:endParaRPr>
              </a:p>
            </p:txBody>
          </p:sp>
        </p:grpSp>
        <p:sp>
          <p:nvSpPr>
            <p:cNvPr id="29702" name="文本框 1"/>
            <p:cNvSpPr txBox="1">
              <a:spLocks noChangeArrowheads="1"/>
            </p:cNvSpPr>
            <p:nvPr/>
          </p:nvSpPr>
          <p:spPr bwMode="auto">
            <a:xfrm>
              <a:off x="3021673" y="1697235"/>
              <a:ext cx="6942598" cy="399058"/>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charset="-122"/>
                  <a:ea typeface="微软雅黑" panose="020B0503020204020204" charset="-122"/>
                  <a:sym typeface="+mn-ea"/>
                </a:rPr>
                <a:t>掌握心理危机的识别信号和危机干预方法</a:t>
              </a:r>
              <a:endParaRPr lang="en-US" altLang="zh-CN" sz="2000" b="1" dirty="0">
                <a:solidFill>
                  <a:srgbClr val="127FB8"/>
                </a:solidFill>
                <a:latin typeface="微软雅黑" panose="020B0503020204020204" charset="-122"/>
                <a:ea typeface="微软雅黑" panose="020B0503020204020204" charset="-122"/>
              </a:endParaRPr>
            </a:p>
          </p:txBody>
        </p:sp>
      </p:grpSp>
      <p:grpSp>
        <p:nvGrpSpPr>
          <p:cNvPr id="29703" name="组合 22"/>
          <p:cNvGrpSpPr/>
          <p:nvPr/>
        </p:nvGrpSpPr>
        <p:grpSpPr bwMode="auto">
          <a:xfrm>
            <a:off x="1809750" y="2940050"/>
            <a:ext cx="8120063" cy="877888"/>
            <a:chOff x="1845258" y="2971824"/>
            <a:chExt cx="8119013" cy="878499"/>
          </a:xfrm>
        </p:grpSpPr>
        <p:sp>
          <p:nvSpPr>
            <p:cNvPr id="29704" name="文本框 34"/>
            <p:cNvSpPr txBox="1">
              <a:spLocks noChangeArrowheads="1"/>
            </p:cNvSpPr>
            <p:nvPr/>
          </p:nvSpPr>
          <p:spPr bwMode="auto">
            <a:xfrm>
              <a:off x="3021673" y="3184697"/>
              <a:ext cx="6942598" cy="399058"/>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charset="-122"/>
                  <a:ea typeface="微软雅黑" panose="020B0503020204020204" charset="-122"/>
                </a:rPr>
                <a:t>熟悉大学生心理危机形成的成因和特点</a:t>
              </a:r>
              <a:endParaRPr lang="en-US" altLang="zh-CN" sz="2000" b="1" dirty="0">
                <a:solidFill>
                  <a:srgbClr val="127FB8"/>
                </a:solidFill>
                <a:latin typeface="微软雅黑" panose="020B0503020204020204" charset="-122"/>
                <a:ea typeface="微软雅黑" panose="020B0503020204020204" charset="-122"/>
              </a:endParaRPr>
            </a:p>
          </p:txBody>
        </p:sp>
        <p:grpSp>
          <p:nvGrpSpPr>
            <p:cNvPr id="29705" name="组合 17"/>
            <p:cNvGrpSpPr/>
            <p:nvPr/>
          </p:nvGrpSpPr>
          <p:grpSpPr bwMode="auto">
            <a:xfrm>
              <a:off x="1845258" y="2971824"/>
              <a:ext cx="1140533" cy="878499"/>
              <a:chOff x="1845258" y="2971824"/>
              <a:chExt cx="1140533" cy="878499"/>
            </a:xfrm>
          </p:grpSpPr>
          <p:sp>
            <p:nvSpPr>
              <p:cNvPr id="40" name="泪滴形 39"/>
              <p:cNvSpPr/>
              <p:nvPr/>
            </p:nvSpPr>
            <p:spPr>
              <a:xfrm rot="8056488">
                <a:off x="2058445" y="2971335"/>
                <a:ext cx="738702" cy="739679"/>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41" name="等腰三角形 40"/>
              <p:cNvSpPr/>
              <p:nvPr/>
            </p:nvSpPr>
            <p:spPr>
              <a:xfrm rot="10800000">
                <a:off x="2238907" y="3640627"/>
                <a:ext cx="377776" cy="20969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42" name="Text Placeholder 5"/>
              <p:cNvSpPr txBox="1"/>
              <p:nvPr/>
            </p:nvSpPr>
            <p:spPr>
              <a:xfrm>
                <a:off x="1845258" y="3116388"/>
                <a:ext cx="1141265" cy="435278"/>
              </a:xfrm>
              <a:prstGeom prst="rect">
                <a:avLst/>
              </a:prstGeom>
              <a:noFill/>
            </p:spPr>
            <p:txBody>
              <a:bodyPr anchor="ct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kumimoji="1" lang="zh-CN" altLang="en-US" sz="2000" b="1" noProof="1">
                    <a:latin typeface="微软雅黑" panose="020B0503020204020204" charset="-122"/>
                    <a:ea typeface="微软雅黑" panose="020B0503020204020204" charset="-122"/>
                  </a:rPr>
                  <a:t>熟悉</a:t>
                </a:r>
                <a:endParaRPr kumimoji="1" lang="ja-JP" altLang="en-US" sz="2000" b="1" dirty="0">
                  <a:latin typeface="微软雅黑" panose="020B0503020204020204" charset="-122"/>
                  <a:ea typeface="微软雅黑" panose="020B0503020204020204" charset="-122"/>
                </a:endParaRPr>
              </a:p>
            </p:txBody>
          </p:sp>
        </p:grpSp>
      </p:grpSp>
      <p:grpSp>
        <p:nvGrpSpPr>
          <p:cNvPr id="29709" name="组合 20"/>
          <p:cNvGrpSpPr/>
          <p:nvPr/>
        </p:nvGrpSpPr>
        <p:grpSpPr bwMode="auto">
          <a:xfrm>
            <a:off x="1809750" y="4406900"/>
            <a:ext cx="8116888" cy="879475"/>
            <a:chOff x="1809241" y="4726731"/>
            <a:chExt cx="8116930" cy="878499"/>
          </a:xfrm>
        </p:grpSpPr>
        <p:sp>
          <p:nvSpPr>
            <p:cNvPr id="29710" name="文本框 35"/>
            <p:cNvSpPr txBox="1">
              <a:spLocks noChangeArrowheads="1"/>
            </p:cNvSpPr>
            <p:nvPr/>
          </p:nvSpPr>
          <p:spPr bwMode="auto">
            <a:xfrm>
              <a:off x="2983997" y="4939220"/>
              <a:ext cx="6942174" cy="398337"/>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charset="-122"/>
                  <a:ea typeface="微软雅黑" panose="020B0503020204020204" charset="-122"/>
                  <a:sym typeface="+mn-ea"/>
                </a:rPr>
                <a:t>了解生命的价值与意义，发现生命价值的途径</a:t>
              </a:r>
            </a:p>
          </p:txBody>
        </p:sp>
        <p:grpSp>
          <p:nvGrpSpPr>
            <p:cNvPr id="29711" name="组合 19"/>
            <p:cNvGrpSpPr/>
            <p:nvPr/>
          </p:nvGrpSpPr>
          <p:grpSpPr bwMode="auto">
            <a:xfrm>
              <a:off x="1809241" y="4726731"/>
              <a:ext cx="1140533" cy="878499"/>
              <a:chOff x="1809241" y="4580208"/>
              <a:chExt cx="1140533" cy="878499"/>
            </a:xfrm>
          </p:grpSpPr>
          <p:sp>
            <p:nvSpPr>
              <p:cNvPr id="43" name="泪滴形 42"/>
              <p:cNvSpPr/>
              <p:nvPr/>
            </p:nvSpPr>
            <p:spPr>
              <a:xfrm rot="8056488">
                <a:off x="2021586" y="4580590"/>
                <a:ext cx="738954" cy="738192"/>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44" name="等腰三角形 43"/>
              <p:cNvSpPr/>
              <p:nvPr/>
            </p:nvSpPr>
            <p:spPr>
              <a:xfrm rot="10800000">
                <a:off x="2202943" y="5249390"/>
                <a:ext cx="377827" cy="2093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29714" name="Text Placeholder 5"/>
              <p:cNvSpPr txBox="1">
                <a:spLocks noChangeArrowheads="1"/>
              </p:cNvSpPr>
              <p:nvPr/>
            </p:nvSpPr>
            <p:spPr bwMode="auto">
              <a:xfrm>
                <a:off x="1809241" y="4724604"/>
                <a:ext cx="1140533" cy="434698"/>
              </a:xfrm>
              <a:prstGeom prst="rect">
                <a:avLst/>
              </a:prstGeom>
              <a:noFill/>
              <a:ln w="9525">
                <a:noFill/>
                <a:miter lim="800000"/>
              </a:ln>
            </p:spPr>
            <p:txBody>
              <a:bodyPr anchor="ctr"/>
              <a:lstStyle/>
              <a:p>
                <a:pPr algn="ctr"/>
                <a:r>
                  <a:rPr lang="zh-CN" altLang="en-US" sz="2000" b="1">
                    <a:solidFill>
                      <a:schemeClr val="bg1"/>
                    </a:solidFill>
                    <a:latin typeface="微软雅黑" panose="020B0503020204020204" charset="-122"/>
                    <a:ea typeface="微软雅黑" panose="020B0503020204020204" charset="-122"/>
                  </a:rPr>
                  <a:t>了解</a:t>
                </a:r>
                <a:endParaRPr lang="ja-JP" altLang="en-US" sz="2000" b="1">
                  <a:solidFill>
                    <a:schemeClr val="bg1"/>
                  </a:solidFill>
                  <a:latin typeface="微软雅黑" panose="020B0503020204020204" charset="-122"/>
                  <a:ea typeface="微软雅黑" panose="020B0503020204020204" charset="-122"/>
                </a:endParaRPr>
              </a:p>
            </p:txBody>
          </p:sp>
        </p:grpSp>
      </p:grpSp>
    </p:spTree>
    <p:custDataLst>
      <p:tags r:id="rId1"/>
    </p:custData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custDataLst>
              <p:tags r:id="rId2"/>
            </p:custDataLst>
          </p:nvPr>
        </p:nvSpPr>
        <p:spPr>
          <a:xfrm>
            <a:off x="0" y="3083296"/>
            <a:ext cx="12192000" cy="706755"/>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charset="-122"/>
                <a:ea typeface="微软雅黑" panose="020B0503020204020204" charset="-122"/>
              </a:rPr>
              <a:t>第一节</a:t>
            </a:r>
            <a:r>
              <a:rPr lang="en-US" altLang="en-US" sz="4000" b="1" dirty="0">
                <a:solidFill>
                  <a:srgbClr val="127FB8"/>
                </a:solidFill>
                <a:latin typeface="微软雅黑" panose="020B0503020204020204" charset="-122"/>
                <a:ea typeface="微软雅黑" panose="020B0503020204020204" charset="-122"/>
              </a:rPr>
              <a:t> 生命教育的意义与概念</a:t>
            </a:r>
          </a:p>
        </p:txBody>
      </p:sp>
    </p:spTree>
    <p:custDataLst>
      <p:tags r:id="rId1"/>
    </p:custData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p:cNvSpPr txBox="1">
            <a:spLocks noChangeArrowheads="1"/>
          </p:cNvSpPr>
          <p:nvPr/>
        </p:nvSpPr>
        <p:spPr bwMode="auto">
          <a:xfrm>
            <a:off x="360000" y="720000"/>
            <a:ext cx="11552600" cy="5234305"/>
          </a:xfrm>
          <a:prstGeom prst="rect">
            <a:avLst/>
          </a:prstGeom>
          <a:noFill/>
          <a:ln w="9525">
            <a:noFill/>
            <a:miter lim="800000"/>
          </a:ln>
        </p:spPr>
        <p:txBody>
          <a:bodyPr>
            <a:noAutofit/>
          </a:bodyPr>
          <a:lstStyle/>
          <a:p>
            <a:pPr>
              <a:lnSpc>
                <a:spcPct val="150000"/>
              </a:lnSpc>
              <a:buClr>
                <a:srgbClr val="127FB8"/>
              </a:buClr>
              <a:defRPr/>
            </a:pPr>
            <a:r>
              <a:rPr lang="zh-CN" altLang="en-US" sz="2800" b="1" dirty="0">
                <a:solidFill>
                  <a:srgbClr val="127FB8"/>
                </a:solidFill>
                <a:latin typeface="微软雅黑" panose="020B0503020204020204" charset="-122"/>
                <a:ea typeface="微软雅黑" panose="020B0503020204020204" charset="-122"/>
              </a:rPr>
              <a:t>案例：影片《送你一朵小红花》</a:t>
            </a:r>
          </a:p>
          <a:p>
            <a:pPr indent="446405">
              <a:lnSpc>
                <a:spcPct val="150000"/>
              </a:lnSpc>
              <a:buClr>
                <a:srgbClr val="127FB8"/>
              </a:buClr>
              <a:defRPr/>
            </a:pPr>
            <a:r>
              <a:rPr lang="zh-CN" altLang="en-US" dirty="0">
                <a:solidFill>
                  <a:schemeClr val="tx1"/>
                </a:solidFill>
                <a:latin typeface="微软雅黑" panose="020B0503020204020204" charset="-122"/>
                <a:ea typeface="微软雅黑" panose="020B0503020204020204" charset="-122"/>
              </a:rPr>
              <a:t>影片讲述了一个温情的现实故事，思考和直面了每一个普通人都会面临的终极问题</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想象死亡随时可能到来，我们唯一要做的就是爱和珍惜。男主角韦一般是一个患有脑瘤的年轻人，经过开颅手术后，他的生命如同广阔水面上漂浮着的一叶芦苇，单薄且脆弱。长期的病痛和治疗使他变得悲观孤僻，对未来充满了不确定和恐惧。他出生在一个普通家庭，父母为了给他治病，付出了巨大的努力和牺牲。女主角马小远同样是一位脑瘤患者，但她与韦一航的性格截然不同。她乐观开朗，热爱生活，总是以积极的态度面对疾病和生活中的困难。尽管她的生命也面临着巨大的挑战，但她从未放弃过对美好生活的向往和追求。</a:t>
            </a:r>
          </a:p>
          <a:p>
            <a:pPr indent="446405">
              <a:lnSpc>
                <a:spcPct val="150000"/>
              </a:lnSpc>
              <a:buClr>
                <a:srgbClr val="127FB8"/>
              </a:buClr>
              <a:defRPr/>
            </a:pPr>
            <a:r>
              <a:rPr lang="zh-CN" altLang="en-US" dirty="0">
                <a:solidFill>
                  <a:schemeClr val="tx1"/>
                </a:solidFill>
                <a:latin typeface="微软雅黑" panose="020B0503020204020204" charset="-122"/>
                <a:ea typeface="微软雅黑" panose="020B0503020204020204" charset="-122"/>
              </a:rPr>
              <a:t>影片用</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小红花</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将命运如此相似的这两个年轻人紧紧地串联在了一起。在片中</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小红花</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出现了三次，第一次是马小远将希望和勇气传递给韦一航。第二次是韦一航在马小远手上画了一朵小红花，这意味着他完成了自我救赎，真正能够坚强勇敢地面对失去以及死亡这件事，同时两人在某种程度上做了对调，韦一航成为那个传递希望和勇气的人。而第三次是通过身上画着小红花的羊群呈现，暗含导演希望将这份希望和勇气传递给了大众。</a:t>
            </a:r>
          </a:p>
          <a:p>
            <a:pPr>
              <a:lnSpc>
                <a:spcPct val="150000"/>
              </a:lnSpc>
              <a:buClr>
                <a:srgbClr val="127FB8"/>
              </a:buClr>
              <a:defRPr/>
            </a:pPr>
            <a:endParaRPr lang="zh-CN" altLang="en-US" dirty="0">
              <a:solidFill>
                <a:schemeClr val="tx1"/>
              </a:solidFill>
              <a:latin typeface="微软雅黑" panose="020B0503020204020204" charset="-122"/>
              <a:ea typeface="微软雅黑" panose="020B0503020204020204"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p:cNvSpPr txBox="1">
            <a:spLocks noChangeArrowheads="1"/>
          </p:cNvSpPr>
          <p:nvPr/>
        </p:nvSpPr>
        <p:spPr bwMode="auto">
          <a:xfrm>
            <a:off x="360000" y="720000"/>
            <a:ext cx="11565300" cy="4863465"/>
          </a:xfrm>
          <a:prstGeom prst="rect">
            <a:avLst/>
          </a:prstGeom>
          <a:noFill/>
          <a:ln w="9525">
            <a:noFill/>
            <a:miter lim="800000"/>
          </a:ln>
        </p:spPr>
        <p:txBody>
          <a:bodyPr>
            <a:noAutofit/>
          </a:bodyPr>
          <a:lstStyle/>
          <a:p>
            <a:pPr>
              <a:lnSpc>
                <a:spcPct val="150000"/>
              </a:lnSpc>
              <a:buClr>
                <a:srgbClr val="127FB8"/>
              </a:buClr>
              <a:defRPr/>
            </a:pPr>
            <a:endParaRPr lang="zh-CN" altLang="en-US" dirty="0">
              <a:latin typeface="微软雅黑" panose="020B0503020204020204" charset="-122"/>
              <a:ea typeface="微软雅黑" panose="020B0503020204020204" charset="-122"/>
            </a:endParaRPr>
          </a:p>
          <a:p>
            <a:pPr>
              <a:lnSpc>
                <a:spcPct val="150000"/>
              </a:lnSpc>
              <a:buClr>
                <a:srgbClr val="127FB8"/>
              </a:buClr>
              <a:defRPr/>
            </a:pPr>
            <a:r>
              <a:rPr lang="en-US" altLang="zh-CN" dirty="0">
                <a:solidFill>
                  <a:schemeClr val="tx1"/>
                </a:solidFill>
                <a:latin typeface="微软雅黑" panose="020B0503020204020204" charset="-122"/>
                <a:ea typeface="微软雅黑" panose="020B0503020204020204" charset="-122"/>
              </a:rPr>
              <a:t>       </a:t>
            </a:r>
            <a:r>
              <a:rPr lang="zh-CN" altLang="en-US" dirty="0">
                <a:solidFill>
                  <a:schemeClr val="tx1"/>
                </a:solidFill>
                <a:latin typeface="微软雅黑" panose="020B0503020204020204" charset="-122"/>
                <a:ea typeface="微软雅黑" panose="020B0503020204020204" charset="-122"/>
              </a:rPr>
              <a:t>每一个心怀希望的人，都值得拥有一朵小红花。而每一个身处困境的人，都需要一朵小红花。影片中的小红花代表了希望、勇气，更是一种对生命的认可和赞美。它告诉我们，无论生活多么艰难，只要我们能够勇敢面对，积极生活，就能够绽放出属于自己的生命之花。这种积极向上的精神，无疑是对我们最好的鼓舞和启示。生命之所以美丽，正是因为那些敢于绽放、不畏风雨的花朵，而你我，正是其中最耀眼的一朵。</a:t>
            </a:r>
            <a:endParaRPr lang="zh-CN" altLang="en-US" b="1" dirty="0">
              <a:solidFill>
                <a:srgbClr val="A02795"/>
              </a:solidFill>
              <a:latin typeface="微软雅黑" panose="020B0503020204020204" charset="-122"/>
              <a:ea typeface="微软雅黑" panose="020B0503020204020204" charset="-122"/>
            </a:endParaRPr>
          </a:p>
          <a:p>
            <a:pPr>
              <a:lnSpc>
                <a:spcPct val="150000"/>
              </a:lnSpc>
              <a:buClr>
                <a:srgbClr val="127FB8"/>
              </a:buClr>
              <a:defRPr/>
            </a:pPr>
            <a:endParaRPr lang="zh-CN" altLang="en-US" b="1" dirty="0">
              <a:solidFill>
                <a:srgbClr val="A02795"/>
              </a:solidFill>
              <a:latin typeface="微软雅黑" panose="020B0503020204020204" charset="-122"/>
              <a:ea typeface="微软雅黑" panose="020B0503020204020204" charset="-122"/>
            </a:endParaRPr>
          </a:p>
          <a:p>
            <a:pPr>
              <a:lnSpc>
                <a:spcPct val="150000"/>
              </a:lnSpc>
              <a:buClr>
                <a:srgbClr val="127FB8"/>
              </a:buClr>
              <a:defRPr/>
            </a:pPr>
            <a:r>
              <a:rPr lang="zh-CN" altLang="en-US" b="1" dirty="0">
                <a:solidFill>
                  <a:srgbClr val="127FB8"/>
                </a:solidFill>
                <a:latin typeface="微软雅黑" panose="020B0503020204020204" charset="-122"/>
                <a:ea typeface="微软雅黑" panose="020B0503020204020204" charset="-122"/>
              </a:rPr>
              <a:t>思考题：</a:t>
            </a:r>
          </a:p>
          <a:p>
            <a:pPr>
              <a:lnSpc>
                <a:spcPct val="150000"/>
              </a:lnSpc>
              <a:buClr>
                <a:srgbClr val="127FB8"/>
              </a:buClr>
              <a:defRPr/>
            </a:pPr>
            <a:r>
              <a:rPr lang="en-US" altLang="zh-CN" b="1" dirty="0">
                <a:solidFill>
                  <a:srgbClr val="127FB8"/>
                </a:solidFill>
                <a:latin typeface="微软雅黑" panose="020B0503020204020204" charset="-122"/>
                <a:ea typeface="微软雅黑" panose="020B0503020204020204" charset="-122"/>
              </a:rPr>
              <a:t>1.</a:t>
            </a:r>
            <a:r>
              <a:rPr lang="zh-CN" altLang="en-US" b="1" dirty="0">
                <a:solidFill>
                  <a:srgbClr val="127FB8"/>
                </a:solidFill>
                <a:latin typeface="微软雅黑" panose="020B0503020204020204" charset="-122"/>
                <a:ea typeface="微软雅黑" panose="020B0503020204020204" charset="-122"/>
              </a:rPr>
              <a:t>当个体遭遇不可逆的生命困境时，是否必须保持乐观？若无法做到，是否意味着对生命的</a:t>
            </a:r>
            <a:r>
              <a:rPr lang="en-US" altLang="zh-CN" b="1" dirty="0">
                <a:solidFill>
                  <a:srgbClr val="127FB8"/>
                </a:solidFill>
                <a:latin typeface="微软雅黑" panose="020B0503020204020204" charset="-122"/>
                <a:ea typeface="微软雅黑" panose="020B0503020204020204" charset="-122"/>
              </a:rPr>
              <a:t>“</a:t>
            </a:r>
            <a:r>
              <a:rPr lang="zh-CN" altLang="en-US" b="1" dirty="0">
                <a:solidFill>
                  <a:srgbClr val="127FB8"/>
                </a:solidFill>
                <a:latin typeface="微软雅黑" panose="020B0503020204020204" charset="-122"/>
                <a:ea typeface="微软雅黑" panose="020B0503020204020204" charset="-122"/>
              </a:rPr>
              <a:t>失败</a:t>
            </a:r>
            <a:r>
              <a:rPr lang="en-US" altLang="zh-CN" b="1" dirty="0">
                <a:solidFill>
                  <a:srgbClr val="127FB8"/>
                </a:solidFill>
                <a:latin typeface="微软雅黑" panose="020B0503020204020204" charset="-122"/>
                <a:ea typeface="微软雅黑" panose="020B0503020204020204" charset="-122"/>
              </a:rPr>
              <a:t>”</a:t>
            </a:r>
            <a:r>
              <a:rPr lang="zh-CN" altLang="en-US" b="1" dirty="0">
                <a:solidFill>
                  <a:srgbClr val="127FB8"/>
                </a:solidFill>
                <a:latin typeface="微软雅黑" panose="020B0503020204020204" charset="-122"/>
                <a:ea typeface="微软雅黑" panose="020B0503020204020204" charset="-122"/>
              </a:rPr>
              <a:t>？</a:t>
            </a:r>
          </a:p>
          <a:p>
            <a:pPr>
              <a:lnSpc>
                <a:spcPct val="150000"/>
              </a:lnSpc>
              <a:buClr>
                <a:srgbClr val="127FB8"/>
              </a:buClr>
              <a:defRPr/>
            </a:pPr>
            <a:r>
              <a:rPr lang="en-US" altLang="zh-CN" b="1" dirty="0">
                <a:solidFill>
                  <a:srgbClr val="127FB8"/>
                </a:solidFill>
                <a:latin typeface="微软雅黑" panose="020B0503020204020204" charset="-122"/>
                <a:ea typeface="微软雅黑" panose="020B0503020204020204" charset="-122"/>
              </a:rPr>
              <a:t>2.</a:t>
            </a:r>
            <a:r>
              <a:rPr lang="zh-CN" altLang="en-US" b="1" dirty="0">
                <a:solidFill>
                  <a:srgbClr val="127FB8"/>
                </a:solidFill>
                <a:latin typeface="微软雅黑" panose="020B0503020204020204" charset="-122"/>
                <a:ea typeface="微软雅黑" panose="020B0503020204020204" charset="-122"/>
              </a:rPr>
              <a:t>若你或亲友面临重大疾病，会选择何种方式记录与表达？为什么？</a:t>
            </a: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矩形 16"/>
          <p:cNvSpPr/>
          <p:nvPr>
            <p:custDataLst>
              <p:tags r:id="rId2"/>
            </p:custDataLst>
          </p:nvPr>
        </p:nvSpPr>
        <p:spPr>
          <a:xfrm>
            <a:off x="1064804" y="3097455"/>
            <a:ext cx="3033439" cy="457241"/>
          </a:xfrm>
          <a:prstGeom prst="rect">
            <a:avLst/>
          </a:prstGeom>
          <a:noFill/>
        </p:spPr>
        <p:txBody>
          <a:bodyPr wrap="square" lIns="0" tIns="0" rIns="0" bIns="0" rtlCol="0" anchor="ctr" anchorCtr="0">
            <a:noAutofit/>
          </a:bodyPr>
          <a:lstStyle/>
          <a:p>
            <a:pPr>
              <a:spcBef>
                <a:spcPct val="0"/>
              </a:spcBef>
              <a:spcAft>
                <a:spcPct val="0"/>
              </a:spcAft>
            </a:pPr>
            <a:endParaRPr lang="en-US" altLang="zh-CN" sz="4000">
              <a:solidFill>
                <a:schemeClr val="accent1">
                  <a:alpha val="41961"/>
                </a:schemeClr>
              </a:solidFill>
              <a:latin typeface="+mn-ea"/>
              <a:cs typeface="+mn-ea"/>
              <a:sym typeface="+mn-ea"/>
            </a:endParaRPr>
          </a:p>
        </p:txBody>
      </p:sp>
      <p:sp>
        <p:nvSpPr>
          <p:cNvPr id="21" name="矩形 20"/>
          <p:cNvSpPr/>
          <p:nvPr>
            <p:custDataLst>
              <p:tags r:id="rId3"/>
            </p:custDataLst>
          </p:nvPr>
        </p:nvSpPr>
        <p:spPr>
          <a:xfrm>
            <a:off x="1233079" y="3149594"/>
            <a:ext cx="3032534" cy="276103"/>
          </a:xfrm>
          <a:prstGeom prst="rect">
            <a:avLst/>
          </a:prstGeom>
          <a:noFill/>
        </p:spPr>
        <p:txBody>
          <a:bodyPr wrap="square" lIns="0" tIns="0" rIns="0" bIns="0" rtlCol="0" anchor="b">
            <a:noAutofit/>
          </a:bodyPr>
          <a:lstStyle/>
          <a:p>
            <a:pPr>
              <a:spcBef>
                <a:spcPct val="0"/>
              </a:spcBef>
              <a:spcAft>
                <a:spcPct val="0"/>
              </a:spcAft>
            </a:pPr>
            <a:r>
              <a:rPr lang="en-US" altLang="en-US" b="1">
                <a:solidFill>
                  <a:schemeClr val="accent1"/>
                </a:solidFill>
                <a:latin typeface="+mn-ea"/>
                <a:cs typeface="+mn-ea"/>
                <a:sym typeface="+mn-ea"/>
              </a:rPr>
              <a:t>生命哲学视角的生命</a:t>
            </a:r>
          </a:p>
        </p:txBody>
      </p:sp>
      <p:sp>
        <p:nvSpPr>
          <p:cNvPr id="23" name="矩形 22"/>
          <p:cNvSpPr/>
          <p:nvPr>
            <p:custDataLst>
              <p:tags r:id="rId4"/>
            </p:custDataLst>
          </p:nvPr>
        </p:nvSpPr>
        <p:spPr>
          <a:xfrm>
            <a:off x="1233170" y="3577590"/>
            <a:ext cx="10299065" cy="1085215"/>
          </a:xfrm>
          <a:prstGeom prst="rect">
            <a:avLst/>
          </a:prstGeom>
          <a:noFill/>
          <a:ln>
            <a:noFill/>
            <a:prstDash val="sysDash"/>
          </a:ln>
        </p:spPr>
        <p:txBody>
          <a:bodyPr vert="horz" wrap="square" lIns="0" tIns="0" rIns="0" bIns="0" rtlCol="0">
            <a:noAutofit/>
          </a:bodyPr>
          <a:lstStyle/>
          <a:p>
            <a:pPr algn="just">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sym typeface="+mn-ea"/>
              </a:rPr>
              <a:t>从生命哲学的角度看，生命既是本体论追问，也是存在论实践，更是自然演化进程。东方哲学的生成论与西方存在主义的自由观共同揭示：生命既是宇宙演化的必然产物，也是主体建构的意义网络。此外从生死关系角度对生命进行了哲学的界定。生命过程是生长、发育、衰老与死亡的过程。所以生与死都是生命中的一部分，当死亡来临时，生命将不复存在。</a:t>
            </a:r>
          </a:p>
        </p:txBody>
      </p:sp>
      <p:sp>
        <p:nvSpPr>
          <p:cNvPr id="24" name="矩形 23"/>
          <p:cNvSpPr/>
          <p:nvPr>
            <p:custDataLst>
              <p:tags r:id="rId5"/>
            </p:custDataLst>
          </p:nvPr>
        </p:nvSpPr>
        <p:spPr>
          <a:xfrm>
            <a:off x="1065201" y="1561779"/>
            <a:ext cx="3033440" cy="457241"/>
          </a:xfrm>
          <a:prstGeom prst="rect">
            <a:avLst/>
          </a:prstGeom>
          <a:noFill/>
        </p:spPr>
        <p:txBody>
          <a:bodyPr wrap="square" lIns="0" tIns="0" rIns="0" bIns="0" rtlCol="0" anchor="ctr" anchorCtr="0">
            <a:noAutofit/>
          </a:bodyPr>
          <a:lstStyle/>
          <a:p>
            <a:pPr>
              <a:spcBef>
                <a:spcPct val="0"/>
              </a:spcBef>
              <a:spcAft>
                <a:spcPct val="0"/>
              </a:spcAft>
            </a:pPr>
            <a:endParaRPr lang="en-US" altLang="zh-CN" sz="4000">
              <a:solidFill>
                <a:schemeClr val="accent1">
                  <a:alpha val="41961"/>
                </a:schemeClr>
              </a:solidFill>
              <a:latin typeface="+mn-ea"/>
              <a:cs typeface="+mn-ea"/>
              <a:sym typeface="+mn-ea"/>
            </a:endParaRPr>
          </a:p>
        </p:txBody>
      </p:sp>
      <p:sp>
        <p:nvSpPr>
          <p:cNvPr id="25" name="矩形 24"/>
          <p:cNvSpPr/>
          <p:nvPr>
            <p:custDataLst>
              <p:tags r:id="rId6"/>
            </p:custDataLst>
          </p:nvPr>
        </p:nvSpPr>
        <p:spPr>
          <a:xfrm>
            <a:off x="1233477" y="1652018"/>
            <a:ext cx="3032534" cy="276103"/>
          </a:xfrm>
          <a:prstGeom prst="rect">
            <a:avLst/>
          </a:prstGeom>
          <a:noFill/>
        </p:spPr>
        <p:txBody>
          <a:bodyPr wrap="square" lIns="0" tIns="0" rIns="0" bIns="0" rtlCol="0" anchor="b">
            <a:noAutofit/>
          </a:bodyPr>
          <a:lstStyle/>
          <a:p>
            <a:pPr>
              <a:spcBef>
                <a:spcPct val="0"/>
              </a:spcBef>
              <a:spcAft>
                <a:spcPct val="0"/>
              </a:spcAft>
            </a:pPr>
            <a:r>
              <a:rPr lang="en-US" altLang="en-US" b="1" dirty="0" err="1">
                <a:solidFill>
                  <a:schemeClr val="accent1"/>
                </a:solidFill>
                <a:latin typeface="+mn-ea"/>
                <a:cs typeface="+mn-ea"/>
                <a:sym typeface="+mn-ea"/>
              </a:rPr>
              <a:t>生物学视角的生命</a:t>
            </a:r>
            <a:endParaRPr lang="en-US" altLang="en-US" b="1" dirty="0">
              <a:solidFill>
                <a:schemeClr val="accent1"/>
              </a:solidFill>
              <a:latin typeface="+mn-ea"/>
              <a:cs typeface="+mn-ea"/>
              <a:sym typeface="+mn-ea"/>
            </a:endParaRPr>
          </a:p>
        </p:txBody>
      </p:sp>
      <p:sp>
        <p:nvSpPr>
          <p:cNvPr id="26" name="矩形 25"/>
          <p:cNvSpPr/>
          <p:nvPr>
            <p:custDataLst>
              <p:tags r:id="rId7"/>
            </p:custDataLst>
          </p:nvPr>
        </p:nvSpPr>
        <p:spPr>
          <a:xfrm>
            <a:off x="1233170" y="2202180"/>
            <a:ext cx="10203815" cy="873125"/>
          </a:xfrm>
          <a:prstGeom prst="rect">
            <a:avLst/>
          </a:prstGeom>
          <a:ln>
            <a:noFill/>
            <a:prstDash val="sysDash"/>
          </a:ln>
        </p:spPr>
        <p:txBody>
          <a:bodyPr vert="horz" wrap="square" lIns="0" tIns="0" rIns="0" bIns="0" rtlCol="0">
            <a:noAutofit/>
          </a:bodyPr>
          <a:lstStyle/>
          <a:p>
            <a:pPr algn="just">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sym typeface="+mn-ea"/>
              </a:rPr>
              <a:t>从生物学的角度看，生命由细胞组成的，是细胞通过代谢作用获取能量，维持生命活动的过程。生命的特征包括生长与繁殖、感知与适应、遗传与变异等。</a:t>
            </a:r>
            <a:r>
              <a:rPr lang="en-US" altLang="zh-CN" sz="1400" dirty="0">
                <a:ln>
                  <a:noFill/>
                  <a:prstDash val="sysDot"/>
                </a:ln>
                <a:solidFill>
                  <a:schemeClr val="tx1">
                    <a:lumMod val="85000"/>
                    <a:lumOff val="15000"/>
                  </a:schemeClr>
                </a:solidFill>
                <a:latin typeface="+mn-ea"/>
                <a:cs typeface="+mn-ea"/>
                <a:sym typeface="+mn-ea"/>
              </a:rPr>
              <a:t>‌</a:t>
            </a:r>
            <a:r>
              <a:rPr lang="zh-CN" altLang="en-US" sz="1400" dirty="0">
                <a:ln>
                  <a:noFill/>
                  <a:prstDash val="sysDot"/>
                </a:ln>
                <a:solidFill>
                  <a:schemeClr val="tx1">
                    <a:lumMod val="85000"/>
                    <a:lumOff val="15000"/>
                  </a:schemeClr>
                </a:solidFill>
                <a:latin typeface="+mn-ea"/>
                <a:cs typeface="+mn-ea"/>
                <a:sym typeface="+mn-ea"/>
              </a:rPr>
              <a:t>从出生到死亡，是生命活动的全过程。</a:t>
            </a:r>
            <a:endParaRPr lang="en-US" altLang="zh-CN" sz="1400" dirty="0">
              <a:ln>
                <a:noFill/>
                <a:prstDash val="sysDot"/>
              </a:ln>
              <a:solidFill>
                <a:schemeClr val="tx1">
                  <a:lumMod val="85000"/>
                  <a:lumOff val="15000"/>
                </a:schemeClr>
              </a:solidFill>
              <a:latin typeface="+mn-ea"/>
              <a:cs typeface="+mn-ea"/>
              <a:sym typeface="+mn-ea"/>
            </a:endParaRPr>
          </a:p>
        </p:txBody>
      </p:sp>
      <p:sp>
        <p:nvSpPr>
          <p:cNvPr id="7" name="标题 6"/>
          <p:cNvSpPr>
            <a:spLocks noGrp="1"/>
          </p:cNvSpPr>
          <p:nvPr>
            <p:ph type="title" idx="4294967295"/>
            <p:custDataLst>
              <p:tags r:id="rId8"/>
            </p:custDataLst>
          </p:nvPr>
        </p:nvSpPr>
        <p:spPr>
          <a:xfrm>
            <a:off x="360000" y="720000"/>
            <a:ext cx="10799762" cy="534987"/>
          </a:xfrm>
        </p:spPr>
        <p:txBody>
          <a:bodyPr/>
          <a:lstStyle/>
          <a:p>
            <a:r>
              <a:rPr lang="en-US" altLang="en-US" sz="3200" b="1" dirty="0" err="1">
                <a:solidFill>
                  <a:srgbClr val="127FB8"/>
                </a:solidFill>
              </a:rPr>
              <a:t>一、生命的概念</a:t>
            </a:r>
            <a:endParaRPr lang="zh-CN" altLang="en-US" sz="3200" b="1" dirty="0">
              <a:solidFill>
                <a:srgbClr val="127FB8"/>
              </a:solidFill>
            </a:endParaRPr>
          </a:p>
        </p:txBody>
      </p:sp>
      <p:sp>
        <p:nvSpPr>
          <p:cNvPr id="8" name="文本框 7"/>
          <p:cNvSpPr txBox="1"/>
          <p:nvPr/>
        </p:nvSpPr>
        <p:spPr>
          <a:xfrm>
            <a:off x="1064895" y="4872990"/>
            <a:ext cx="10140315" cy="922020"/>
          </a:xfrm>
          <a:prstGeom prst="rect">
            <a:avLst/>
          </a:prstGeom>
          <a:noFill/>
        </p:spPr>
        <p:txBody>
          <a:bodyPr wrap="square" rtlCol="0">
            <a:spAutoFit/>
          </a:bodyPr>
          <a:lstStyle/>
          <a:p>
            <a:pPr>
              <a:lnSpc>
                <a:spcPct val="150000"/>
              </a:lnSpc>
            </a:pPr>
            <a:r>
              <a:rPr lang="en-US" altLang="zh-CN" b="1"/>
              <a:t>       </a:t>
            </a:r>
            <a:r>
              <a:rPr lang="zh-CN" altLang="en-US" b="1"/>
              <a:t>所以对于生命的理解可从广义的角度进行理解，即万物的生命；狭义的角度是指在某些情境中特指人的生命。生命的本质在于其动态性和不确定性。</a:t>
            </a:r>
          </a:p>
        </p:txBody>
      </p:sp>
    </p:spTree>
    <p:custDataLst>
      <p:tags r:id="rId1"/>
    </p:custData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3046095"/>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二、生命的维度</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（一）自然生命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150000"/>
              </a:lnSpc>
              <a:defRPr/>
            </a:pPr>
            <a:r>
              <a:rPr lang="zh-CN" altLang="en-US" sz="2400" noProof="1">
                <a:latin typeface="微软雅黑" panose="020B0503020204020204" charset="-122"/>
                <a:ea typeface="微软雅黑" panose="020B0503020204020204" charset="-122"/>
              </a:rPr>
              <a:t>人的生命的属性之一就是自然属性，即指人的生命是一种自然生命，是一个自然的存在物，是经过漫长的由动物演化过程才成为人，是</a:t>
            </a:r>
            <a:r>
              <a:rPr lang="en-US" altLang="zh-CN" sz="2400" noProof="1">
                <a:latin typeface="微软雅黑" panose="020B0503020204020204" charset="-122"/>
                <a:ea typeface="微软雅黑" panose="020B0503020204020204" charset="-122"/>
              </a:rPr>
              <a:t>“</a:t>
            </a:r>
            <a:r>
              <a:rPr lang="zh-CN" altLang="en-US" sz="2400" noProof="1">
                <a:latin typeface="微软雅黑" panose="020B0503020204020204" charset="-122"/>
                <a:ea typeface="微软雅黑" panose="020B0503020204020204" charset="-122"/>
              </a:rPr>
              <a:t>人在自然界生存进化过程中形成的固有的本质属性</a:t>
            </a:r>
            <a:r>
              <a:rPr lang="en-US" altLang="zh-CN" sz="2400" noProof="1">
                <a:latin typeface="微软雅黑" panose="020B0503020204020204" charset="-122"/>
                <a:ea typeface="微软雅黑" panose="020B0503020204020204" charset="-122"/>
              </a:rPr>
              <a:t>”</a:t>
            </a:r>
            <a:r>
              <a:rPr lang="zh-CN" altLang="en-US" sz="2400" noProof="1">
                <a:latin typeface="微软雅黑" panose="020B0503020204020204" charset="-122"/>
                <a:ea typeface="微软雅黑" panose="020B0503020204020204" charset="-122"/>
              </a:rPr>
              <a:t>，正是这种自然属性决定生命的长度。 </a:t>
            </a:r>
            <a:endParaRPr lang="zh-CN" altLang="en-US" sz="2400" noProof="1">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734800" cy="5262245"/>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二、生命的维度</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（二）社会生命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150000"/>
              </a:lnSpc>
              <a:defRPr/>
            </a:pPr>
            <a:r>
              <a:rPr lang="zh-CN" altLang="en-US" sz="2400" noProof="1">
                <a:latin typeface="微软雅黑" panose="020B0503020204020204" charset="-122"/>
                <a:ea typeface="微软雅黑" panose="020B0503020204020204" charset="-122"/>
              </a:rPr>
              <a:t>生命的社会属性也即社会生命，决定着人的生命宽度。人的存在不是孤立的，而是在一定社会关系之中的，所以人是一个社会的存在。人的本质不是单个人所固有的抽象物，在其现实性上，它是一切社会关系的总和。社会性是生物作为集体活动的个体，或作为社会的一员而活动时所表现出的有利于集体和社会发展的特性，是人不能脱离社会而孤立生存的属性。人是社会动物，任何人都不能脱离社会存在。一个人是什么样的，即具有什么样的本质，不取决于他的生理机体的特性，而取决于他的社会关系，是各种社会关系的总和构成了一个人特定的本质。 </a:t>
            </a:r>
            <a:endParaRPr lang="zh-CN" altLang="en-US" sz="2400" noProof="1">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02085" cy="5815965"/>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二、生命的维度</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（三）精神生命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150000"/>
              </a:lnSpc>
              <a:defRPr/>
            </a:pPr>
            <a:r>
              <a:rPr lang="zh-CN" altLang="en-US" sz="2400" noProof="1">
                <a:latin typeface="微软雅黑" panose="020B0503020204020204" charset="-122"/>
                <a:ea typeface="微软雅黑" panose="020B0503020204020204" charset="-122"/>
              </a:rPr>
              <a:t>人还具有精神性生命。这是因为人具有意识，使得人能够超越动物的生理本能，成为一种精神性生命。不同于生物性生命、社会性生命，精神性生命的核心在于人能够运用精神、意识、思维等，对客观事物进行价值判断，从而做出选择。这是一种在人脑中进行的分析、思考与反省的智慧，是一种情感、心理的综合体，也可以看成人类文明与文化的承载体。在精神世界中，人思考着“何以为生”“为何而生”等，在思考中可以追溯历史，可以畅想未来，也可以创造出自然没有的事物，这正是人的生命最大的特征即其“超越性”，只要人的生命存在，思考就不会停止，那么便会进行创造与超越，就要更好地认识世界、改造世界。</a:t>
            </a: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02085" cy="5262245"/>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三、生命的意义</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生命意义的来源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150000"/>
              </a:lnSpc>
              <a:defRPr/>
            </a:pPr>
            <a:r>
              <a:rPr lang="zh-CN" altLang="en-US" sz="2400" noProof="1">
                <a:latin typeface="微软雅黑" panose="020B0503020204020204" charset="-122"/>
                <a:ea typeface="微软雅黑" panose="020B0503020204020204" charset="-122"/>
              </a:rPr>
              <a:t>人类对生命意义的叩问本质上是存在主义的核心命题。</a:t>
            </a:r>
          </a:p>
          <a:p>
            <a:pPr indent="624205">
              <a:lnSpc>
                <a:spcPct val="150000"/>
              </a:lnSpc>
              <a:defRPr/>
            </a:pPr>
            <a:r>
              <a:rPr lang="zh-CN" altLang="en-US" sz="2400" noProof="1">
                <a:latin typeface="微软雅黑" panose="020B0503020204020204" charset="-122"/>
                <a:ea typeface="微软雅黑" panose="020B0503020204020204" charset="-122"/>
              </a:rPr>
              <a:t>心理学研究发现，生命意义感由三重要素构成：</a:t>
            </a:r>
          </a:p>
          <a:p>
            <a:pPr indent="624205">
              <a:lnSpc>
                <a:spcPct val="150000"/>
              </a:lnSpc>
              <a:defRPr/>
            </a:pP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1</a:t>
            </a:r>
            <a:r>
              <a:rPr lang="zh-CN" altLang="en-US" sz="2400" b="1" noProof="1">
                <a:solidFill>
                  <a:srgbClr val="0070C0"/>
                </a:solidFill>
                <a:latin typeface="微软雅黑" panose="020B0503020204020204" charset="-122"/>
                <a:ea typeface="微软雅黑" panose="020B0503020204020204" charset="-122"/>
              </a:rPr>
              <a:t>）存在性价值锚点</a:t>
            </a:r>
            <a:r>
              <a:rPr lang="zh-CN" altLang="en-US" sz="2400" noProof="1">
                <a:latin typeface="微软雅黑" panose="020B0503020204020204" charset="-122"/>
                <a:ea typeface="微软雅黑" panose="020B0503020204020204" charset="-122"/>
              </a:rPr>
              <a:t>（如个体独特的人生目标）</a:t>
            </a:r>
          </a:p>
          <a:p>
            <a:pPr indent="624205">
              <a:lnSpc>
                <a:spcPct val="150000"/>
              </a:lnSpc>
              <a:defRPr/>
            </a:pP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2</a:t>
            </a:r>
            <a:r>
              <a:rPr lang="zh-CN" altLang="en-US" sz="2400" b="1" noProof="1">
                <a:solidFill>
                  <a:srgbClr val="0070C0"/>
                </a:solidFill>
                <a:latin typeface="微软雅黑" panose="020B0503020204020204" charset="-122"/>
                <a:ea typeface="微软雅黑" panose="020B0503020204020204" charset="-122"/>
              </a:rPr>
              <a:t>）持续性成长动力</a:t>
            </a:r>
            <a:r>
              <a:rPr lang="zh-CN" altLang="en-US" sz="2400" noProof="1">
                <a:latin typeface="微软雅黑" panose="020B0503020204020204" charset="-122"/>
                <a:ea typeface="微软雅黑" panose="020B0503020204020204" charset="-122"/>
              </a:rPr>
              <a:t>（马斯洛需求层次顶端的自我实现驱动力）</a:t>
            </a:r>
          </a:p>
          <a:p>
            <a:pPr indent="624205">
              <a:lnSpc>
                <a:spcPct val="150000"/>
              </a:lnSpc>
              <a:defRPr/>
            </a:pP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3</a:t>
            </a:r>
            <a:r>
              <a:rPr lang="zh-CN" altLang="en-US" sz="2400" b="1" noProof="1">
                <a:solidFill>
                  <a:srgbClr val="0070C0"/>
                </a:solidFill>
                <a:latin typeface="微软雅黑" panose="020B0503020204020204" charset="-122"/>
                <a:ea typeface="微软雅黑" panose="020B0503020204020204" charset="-122"/>
              </a:rPr>
              <a:t>）行动导向的意义生成系统</a:t>
            </a:r>
            <a:endParaRPr lang="zh-CN" altLang="en-US" sz="2400" noProof="1">
              <a:latin typeface="微软雅黑" panose="020B0503020204020204" charset="-122"/>
              <a:ea typeface="微软雅黑" panose="020B0503020204020204" charset="-122"/>
            </a:endParaRPr>
          </a:p>
          <a:p>
            <a:pPr indent="624205">
              <a:lnSpc>
                <a:spcPct val="150000"/>
              </a:lnSpc>
              <a:defRPr/>
            </a:pPr>
            <a:r>
              <a:rPr lang="zh-CN" altLang="en-US" sz="2400" noProof="1">
                <a:latin typeface="微软雅黑" panose="020B0503020204020204" charset="-122"/>
                <a:ea typeface="微软雅黑" panose="020B0503020204020204" charset="-122"/>
              </a:rPr>
              <a:t>这种建构过程具有显著的阶段性特征</a:t>
            </a:r>
            <a:r>
              <a:rPr lang="en-US" altLang="zh-CN" sz="2400" noProof="1">
                <a:latin typeface="微软雅黑" panose="020B0503020204020204" charset="-122"/>
                <a:ea typeface="微软雅黑" panose="020B0503020204020204" charset="-122"/>
              </a:rPr>
              <a:t>——</a:t>
            </a:r>
            <a:r>
              <a:rPr lang="zh-CN" altLang="en-US" sz="2400" noProof="1">
                <a:latin typeface="微软雅黑" panose="020B0503020204020204" charset="-122"/>
                <a:ea typeface="微软雅黑" panose="020B0503020204020204" charset="-122"/>
              </a:rPr>
              <a:t>青春期可能将意义定位于社会认同，中年期转向家庭责任与事业成就，晚年则更关注精神传承与存在价值的终极确认。</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02085" cy="48520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三、生命的意义</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endParaRPr lang="en-US" altLang="zh-CN" sz="2800" b="1" noProof="1">
              <a:solidFill>
                <a:srgbClr val="A02795"/>
              </a:solidFill>
              <a:latin typeface="微软雅黑" panose="020B0503020204020204" charset="-122"/>
              <a:ea typeface="微软雅黑" panose="020B0503020204020204" charset="-122"/>
            </a:endParaRPr>
          </a:p>
          <a:p>
            <a:pPr>
              <a:lnSpc>
                <a:spcPct val="150000"/>
              </a:lnSpc>
              <a:defRPr/>
            </a:pPr>
            <a:r>
              <a:rPr lang="zh-CN" altLang="en-US" sz="2400" noProof="1">
                <a:latin typeface="微软雅黑" panose="020B0503020204020204" charset="-122"/>
                <a:ea typeface="微软雅黑" panose="020B0503020204020204" charset="-122"/>
              </a:rPr>
              <a:t>弗兰克尔认为人要主动寻求意义</a:t>
            </a:r>
            <a:r>
              <a:rPr lang="en-US" altLang="zh-CN" sz="2400" noProof="1">
                <a:latin typeface="微软雅黑" panose="020B0503020204020204" charset="-122"/>
                <a:ea typeface="微软雅黑" panose="020B0503020204020204" charset="-122"/>
              </a:rPr>
              <a:t>——</a:t>
            </a:r>
          </a:p>
          <a:p>
            <a:pPr>
              <a:lnSpc>
                <a:spcPct val="150000"/>
              </a:lnSpc>
              <a:defRPr/>
            </a:pPr>
            <a:endParaRPr lang="en-US" altLang="zh-CN" sz="1600" noProof="1">
              <a:latin typeface="微软雅黑" panose="020B0503020204020204" charset="-122"/>
              <a:ea typeface="微软雅黑" panose="020B0503020204020204" charset="-122"/>
            </a:endParaRPr>
          </a:p>
          <a:p>
            <a:pPr>
              <a:lnSpc>
                <a:spcPct val="150000"/>
              </a:lnSpc>
              <a:defRPr/>
            </a:pPr>
            <a:r>
              <a:rPr lang="en-US" altLang="zh-CN" sz="2400" b="1" noProof="1">
                <a:solidFill>
                  <a:srgbClr val="127FB8"/>
                </a:solidFill>
                <a:latin typeface="微软雅黑" panose="020B0503020204020204" charset="-122"/>
                <a:ea typeface="微软雅黑" panose="020B0503020204020204" charset="-122"/>
              </a:rPr>
              <a:t>1.</a:t>
            </a:r>
            <a:r>
              <a:rPr lang="zh-CN" altLang="en-US" sz="2400" b="1" noProof="1">
                <a:solidFill>
                  <a:srgbClr val="127FB8"/>
                </a:solidFill>
                <a:latin typeface="微软雅黑" panose="020B0503020204020204" charset="-122"/>
                <a:ea typeface="微软雅黑" panose="020B0503020204020204" charset="-122"/>
              </a:rPr>
              <a:t>创造和工作：</a:t>
            </a:r>
            <a:r>
              <a:rPr lang="zh-CN" altLang="en-US" sz="2400" noProof="1">
                <a:latin typeface="微软雅黑" panose="020B0503020204020204" charset="-122"/>
                <a:ea typeface="微软雅黑" panose="020B0503020204020204" charset="-122"/>
              </a:rPr>
              <a:t>创造和工作会给人带来价值感。</a:t>
            </a:r>
          </a:p>
          <a:p>
            <a:pPr>
              <a:lnSpc>
                <a:spcPct val="150000"/>
              </a:lnSpc>
              <a:defRPr/>
            </a:pPr>
            <a:r>
              <a:rPr lang="en-US" altLang="zh-CN" sz="2400" b="1" noProof="1">
                <a:solidFill>
                  <a:srgbClr val="127FB8"/>
                </a:solidFill>
                <a:latin typeface="微软雅黑" panose="020B0503020204020204" charset="-122"/>
                <a:ea typeface="微软雅黑" panose="020B0503020204020204" charset="-122"/>
              </a:rPr>
              <a:t>2.</a:t>
            </a:r>
            <a:r>
              <a:rPr lang="zh-CN" altLang="en-US" sz="2400" b="1" noProof="1">
                <a:solidFill>
                  <a:srgbClr val="127FB8"/>
                </a:solidFill>
                <a:latin typeface="微软雅黑" panose="020B0503020204020204" charset="-122"/>
                <a:ea typeface="微软雅黑" panose="020B0503020204020204" charset="-122"/>
              </a:rPr>
              <a:t>经验：</a:t>
            </a:r>
            <a:r>
              <a:rPr lang="zh-CN" altLang="en-US" sz="2400" noProof="1">
                <a:latin typeface="微软雅黑" panose="020B0503020204020204" charset="-122"/>
                <a:ea typeface="微软雅黑" panose="020B0503020204020204" charset="-122"/>
              </a:rPr>
              <a:t>工作的本质、文化、爱情等。</a:t>
            </a:r>
          </a:p>
          <a:p>
            <a:pPr>
              <a:lnSpc>
                <a:spcPct val="150000"/>
              </a:lnSpc>
              <a:defRPr/>
            </a:pPr>
            <a:r>
              <a:rPr lang="en-US" altLang="zh-CN" sz="2400" b="1" noProof="1">
                <a:solidFill>
                  <a:srgbClr val="127FB8"/>
                </a:solidFill>
                <a:latin typeface="微软雅黑" panose="020B0503020204020204" charset="-122"/>
                <a:ea typeface="微软雅黑" panose="020B0503020204020204" charset="-122"/>
              </a:rPr>
              <a:t>3.</a:t>
            </a:r>
            <a:r>
              <a:rPr lang="zh-CN" altLang="en-US" sz="2400" b="1" noProof="1">
                <a:solidFill>
                  <a:srgbClr val="127FB8"/>
                </a:solidFill>
                <a:latin typeface="微软雅黑" panose="020B0503020204020204" charset="-122"/>
                <a:ea typeface="微软雅黑" panose="020B0503020204020204" charset="-122"/>
              </a:rPr>
              <a:t>经历苦难：</a:t>
            </a:r>
            <a:r>
              <a:rPr lang="zh-CN" altLang="en-US" sz="2400" noProof="1">
                <a:latin typeface="微软雅黑" panose="020B0503020204020204" charset="-122"/>
                <a:ea typeface="微软雅黑" panose="020B0503020204020204" charset="-122"/>
              </a:rPr>
              <a:t>促使自己深思，寻找自我，发现人生的意义，</a:t>
            </a:r>
          </a:p>
          <a:p>
            <a:pPr>
              <a:lnSpc>
                <a:spcPct val="150000"/>
              </a:lnSpc>
              <a:defRPr/>
            </a:pPr>
            <a:r>
              <a:rPr lang="zh-CN" altLang="en-US" sz="2400" noProof="1">
                <a:latin typeface="微软雅黑" panose="020B0503020204020204" charset="-122"/>
                <a:ea typeface="微软雅黑" panose="020B0503020204020204" charset="-122"/>
              </a:rPr>
              <a:t> </a:t>
            </a:r>
            <a:r>
              <a:rPr lang="en-US" altLang="zh-CN" sz="2400" noProof="1">
                <a:latin typeface="微软雅黑" panose="020B0503020204020204" charset="-122"/>
                <a:ea typeface="微软雅黑" panose="020B0503020204020204" charset="-122"/>
              </a:rPr>
              <a:t>                   </a:t>
            </a:r>
            <a:r>
              <a:rPr lang="zh-CN" altLang="en-US" sz="2400" noProof="1">
                <a:latin typeface="微软雅黑" panose="020B0503020204020204" charset="-122"/>
                <a:ea typeface="微软雅黑" panose="020B0503020204020204" charset="-122"/>
              </a:rPr>
              <a:t>达到自我超越。</a:t>
            </a:r>
          </a:p>
          <a:p>
            <a:pPr>
              <a:lnSpc>
                <a:spcPct val="150000"/>
              </a:lnSpc>
              <a:defRPr/>
            </a:pPr>
            <a:endParaRPr lang="zh-CN" altLang="en-US" sz="2400" noProof="1">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2"/>
          <a:stretch>
            <a:fillRect/>
          </a:stretch>
        </p:blipFill>
        <p:spPr>
          <a:xfrm>
            <a:off x="8666480" y="1200150"/>
            <a:ext cx="3075305" cy="4095115"/>
          </a:xfrm>
          <a:prstGeom prst="rect">
            <a:avLst/>
          </a:prstGeom>
        </p:spPr>
      </p:pic>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02085" cy="4089709"/>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三、生命的意义</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生命意义的作用 </a:t>
            </a:r>
          </a:p>
          <a:p>
            <a:pPr indent="624205">
              <a:lnSpc>
                <a:spcPct val="150000"/>
              </a:lnSpc>
              <a:defRPr/>
            </a:pP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1</a:t>
            </a:r>
            <a:r>
              <a:rPr lang="zh-CN" altLang="en-US" sz="2400" b="1" noProof="1">
                <a:solidFill>
                  <a:srgbClr val="0070C0"/>
                </a:solidFill>
                <a:latin typeface="微软雅黑" panose="020B0503020204020204" charset="-122"/>
                <a:ea typeface="微软雅黑" panose="020B0503020204020204" charset="-122"/>
              </a:rPr>
              <a:t>）体会生活的意义。</a:t>
            </a:r>
            <a:r>
              <a:rPr lang="zh-CN" altLang="en-US" sz="2400" noProof="1">
                <a:latin typeface="微软雅黑" panose="020B0503020204020204" charset="-122"/>
                <a:ea typeface="微软雅黑" panose="020B0503020204020204" charset="-122"/>
              </a:rPr>
              <a:t>一个人如果能够理解并承担生活中的责任，才会感到满足和充实，真正体会到生活的乐趣和意义。</a:t>
            </a:r>
          </a:p>
          <a:p>
            <a:pPr indent="624205">
              <a:lnSpc>
                <a:spcPct val="150000"/>
              </a:lnSpc>
              <a:defRPr/>
            </a:pP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2</a:t>
            </a:r>
            <a:r>
              <a:rPr lang="zh-CN" altLang="en-US" sz="2400" b="1" noProof="1">
                <a:solidFill>
                  <a:srgbClr val="0070C0"/>
                </a:solidFill>
                <a:latin typeface="微软雅黑" panose="020B0503020204020204" charset="-122"/>
                <a:ea typeface="微软雅黑" panose="020B0503020204020204" charset="-122"/>
              </a:rPr>
              <a:t>）确立生活的目标</a:t>
            </a:r>
            <a:r>
              <a:rPr lang="zh-CN" altLang="en-US" sz="2400" noProof="1">
                <a:latin typeface="微软雅黑" panose="020B0503020204020204" charset="-122"/>
                <a:ea typeface="微软雅黑" panose="020B0503020204020204" charset="-122"/>
              </a:rPr>
              <a:t>。对生命意义的探求使人在不同的人生阶段确立自己的生活目标，并在实现目标的过程中感到活得充实，活得丰富，活得精彩。</a:t>
            </a:r>
          </a:p>
          <a:p>
            <a:pPr indent="624205">
              <a:lnSpc>
                <a:spcPct val="150000"/>
              </a:lnSpc>
              <a:defRPr/>
            </a:pP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3</a:t>
            </a:r>
            <a:r>
              <a:rPr lang="zh-CN" altLang="en-US" sz="2400" b="1" noProof="1">
                <a:solidFill>
                  <a:srgbClr val="0070C0"/>
                </a:solidFill>
                <a:latin typeface="微软雅黑" panose="020B0503020204020204" charset="-122"/>
                <a:ea typeface="微软雅黑" panose="020B0503020204020204" charset="-122"/>
              </a:rPr>
              <a:t>）加强心理韧性。</a:t>
            </a:r>
            <a:r>
              <a:rPr lang="zh-CN" altLang="en-US" sz="2400" noProof="1">
                <a:latin typeface="微软雅黑" panose="020B0503020204020204" charset="-122"/>
                <a:ea typeface="微软雅黑" panose="020B0503020204020204" charset="-122"/>
              </a:rPr>
              <a:t>即加强对压力的承受能力和对挫折的耐受力。</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02085"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三、生命的意义</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缺乏生命意义的后果 </a:t>
            </a:r>
          </a:p>
          <a:p>
            <a:pPr indent="624205">
              <a:lnSpc>
                <a:spcPct val="150000"/>
              </a:lnSpc>
              <a:defRPr/>
            </a:pPr>
            <a:r>
              <a:rPr lang="zh-CN" altLang="en-US" sz="2400" noProof="1">
                <a:latin typeface="微软雅黑" panose="020B0503020204020204" charset="-122"/>
                <a:ea typeface="微软雅黑" panose="020B0503020204020204" charset="-122"/>
              </a:rPr>
              <a:t>第一，当你在探索生命意义的过程中遭受挫折时，就可能被生存的空虚感所笼罩，便会转而寻求享乐和金钱作为补偿；</a:t>
            </a:r>
          </a:p>
          <a:p>
            <a:pPr indent="624205">
              <a:lnSpc>
                <a:spcPct val="150000"/>
              </a:lnSpc>
              <a:defRPr/>
            </a:pPr>
            <a:r>
              <a:rPr lang="zh-CN" altLang="en-US" sz="2400" noProof="1">
                <a:latin typeface="微软雅黑" panose="020B0503020204020204" charset="-122"/>
                <a:ea typeface="微软雅黑" panose="020B0503020204020204" charset="-122"/>
              </a:rPr>
              <a:t>第二，生存意义的挫折感和价值观的矛盾会导致心理疾病；</a:t>
            </a:r>
          </a:p>
          <a:p>
            <a:pPr indent="624205">
              <a:lnSpc>
                <a:spcPct val="150000"/>
              </a:lnSpc>
              <a:defRPr/>
            </a:pPr>
            <a:r>
              <a:rPr lang="zh-CN" altLang="en-US" sz="2400" noProof="1">
                <a:latin typeface="微软雅黑" panose="020B0503020204020204" charset="-122"/>
                <a:ea typeface="微软雅黑" panose="020B0503020204020204" charset="-122"/>
              </a:rPr>
              <a:t>第三，缺乏对生命意义的认识是大学生自杀的主要原因。研究发现自杀的人缺乏对生存的重要信仰和价值的认识，当遇到较大的压力时，往往会放弃解决问题的努力和尝试，而选择轻生。</a:t>
            </a: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116945"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四、生命教育</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生命教育的内涵 </a:t>
            </a:r>
          </a:p>
          <a:p>
            <a:pPr>
              <a:lnSpc>
                <a:spcPct val="150000"/>
              </a:lnSpc>
              <a:defRPr/>
            </a:pPr>
            <a:endParaRPr lang="en-US" altLang="zh-CN" sz="1000" b="1" noProof="1">
              <a:solidFill>
                <a:srgbClr val="A02795"/>
              </a:solidFill>
              <a:latin typeface="微软雅黑" panose="020B0503020204020204" charset="-122"/>
              <a:ea typeface="微软雅黑" panose="020B0503020204020204" charset="-122"/>
            </a:endParaRPr>
          </a:p>
          <a:p>
            <a:pPr indent="624205">
              <a:lnSpc>
                <a:spcPct val="150000"/>
              </a:lnSpc>
              <a:defRPr/>
            </a:pPr>
            <a:r>
              <a:rPr lang="zh-CN" altLang="en-US" sz="2000" noProof="1">
                <a:latin typeface="微软雅黑" panose="020B0503020204020204" charset="-122"/>
                <a:ea typeface="微软雅黑" panose="020B0503020204020204" charset="-122"/>
              </a:rPr>
              <a:t>生命教育是指通过教育与引导，帮助个体积极思考生与死的生命课题，以积极的态度面对生命与死亡，热爱生命，认识生命的意义，创造生命的价值。</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116945"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四、生命教育</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生命教育的内容 </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1</a:t>
            </a:r>
            <a:r>
              <a:rPr lang="zh-CN" altLang="en-US" sz="2000" b="1" noProof="1">
                <a:solidFill>
                  <a:srgbClr val="0070C0"/>
                </a:solidFill>
                <a:latin typeface="微软雅黑" panose="020B0503020204020204" charset="-122"/>
                <a:ea typeface="微软雅黑" panose="020B0503020204020204" charset="-122"/>
              </a:rPr>
              <a:t>）敬畏生命教育</a:t>
            </a:r>
            <a:endParaRPr lang="zh-CN" altLang="en-US" sz="2000" noProof="1">
              <a:latin typeface="微软雅黑" panose="020B0503020204020204" charset="-122"/>
              <a:ea typeface="微软雅黑" panose="020B0503020204020204" charset="-122"/>
            </a:endParaRPr>
          </a:p>
          <a:p>
            <a:pPr indent="624205">
              <a:lnSpc>
                <a:spcPct val="150000"/>
              </a:lnSpc>
              <a:defRPr/>
            </a:pPr>
            <a:r>
              <a:rPr lang="zh-CN" altLang="en-US" sz="2000" noProof="1">
                <a:latin typeface="微软雅黑" panose="020B0503020204020204" charset="-122"/>
                <a:ea typeface="微软雅黑" panose="020B0503020204020204" charset="-122"/>
              </a:rPr>
              <a:t>敬畏生命教育从敬畏自然生命、敬畏自我生命、敬畏他人生命这三个维度把握，既要深刻理解生命存在的本质，还要明确生命是独一无二的，培养珍惜生命、敬畏生命、尊重生命是生命教育的前提。人对生命有所敬畏，才能追求个体生命最高良善的自由。</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116945"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四、生命教育</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生命教育的内容 </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2</a:t>
            </a:r>
            <a:r>
              <a:rPr lang="zh-CN" altLang="en-US" sz="2000" b="1" noProof="1">
                <a:solidFill>
                  <a:srgbClr val="0070C0"/>
                </a:solidFill>
                <a:latin typeface="微软雅黑" panose="020B0503020204020204" charset="-122"/>
                <a:ea typeface="微软雅黑" panose="020B0503020204020204" charset="-122"/>
              </a:rPr>
              <a:t>）生命挫折教育</a:t>
            </a:r>
          </a:p>
          <a:p>
            <a:pPr indent="624205">
              <a:lnSpc>
                <a:spcPct val="150000"/>
              </a:lnSpc>
              <a:defRPr/>
            </a:pPr>
            <a:r>
              <a:rPr lang="zh-CN" altLang="en-US" sz="2000" noProof="1">
                <a:latin typeface="微软雅黑" panose="020B0503020204020204" charset="-122"/>
                <a:ea typeface="微软雅黑" panose="020B0503020204020204" charset="-122"/>
              </a:rPr>
              <a:t>生命挫折教育包括挫折认知教育、挫折预防教育、挫折应对教育，大学生既要勇敢正视和应对挫折，适应社会，还要明白每个个体都在面临着不同程度的竞争，要理性平和的对待各种困难。</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32769" name="TextBox 1"/>
          <p:cNvSpPr txBox="1"/>
          <p:nvPr/>
        </p:nvSpPr>
        <p:spPr>
          <a:xfrm>
            <a:off x="360000" y="720000"/>
            <a:ext cx="11116945"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四、生命教育</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生命教育的内容 </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3</a:t>
            </a:r>
            <a:r>
              <a:rPr lang="zh-CN" altLang="en-US" sz="2000" b="1" noProof="1">
                <a:solidFill>
                  <a:srgbClr val="0070C0"/>
                </a:solidFill>
                <a:latin typeface="微软雅黑" panose="020B0503020204020204" charset="-122"/>
                <a:ea typeface="微软雅黑" panose="020B0503020204020204" charset="-122"/>
              </a:rPr>
              <a:t>）生命死亡教育</a:t>
            </a:r>
          </a:p>
          <a:p>
            <a:pPr indent="624205">
              <a:lnSpc>
                <a:spcPct val="150000"/>
              </a:lnSpc>
              <a:defRPr/>
            </a:pPr>
            <a:r>
              <a:rPr lang="zh-CN" altLang="en-US" sz="2000" noProof="1">
                <a:latin typeface="微软雅黑" panose="020B0503020204020204" charset="-122"/>
                <a:ea typeface="微软雅黑" panose="020B0503020204020204" charset="-122"/>
              </a:rPr>
              <a:t>人生就是一场有限的死亡过程，我们每个个体必然会独自离开这个世界，无限接近死亡时，才能真切地感受到生命消亡的意义。生命死亡教育包括对死亡的认识与接纳、对死亡的态度与情感以及对死亡的意义与价值，大学生应当明白死亡是必然存在的，接纳死亡是个体生命发展过程中的必修课，理性探讨死亡问题，感悟珍惜当下的生命价值，减少现有遗憾，探索人生意义。</a:t>
            </a:r>
          </a:p>
        </p:txBody>
      </p:sp>
    </p:spTree>
  </p:cSld>
  <p:clrMapOvr>
    <a:overrideClrMapping bg1="lt1" tx1="dk1" bg2="lt2" tx2="dk2" accent1="accent1" accent2="accent2" accent3="accent3" accent4="accent4" accent5="accent5" accent6="accent6" hlink="hlink" folHlink="folHlink"/>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116945"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四、生命教育</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en-US" altLang="zh-CN" sz="2800" b="1" noProof="1">
                <a:solidFill>
                  <a:srgbClr val="127FB8"/>
                </a:solidFill>
                <a:latin typeface="微软雅黑" panose="020B0503020204020204" charset="-122"/>
                <a:ea typeface="微软雅黑" panose="020B0503020204020204" charset="-122"/>
              </a:rPr>
              <a:t>      </a:t>
            </a:r>
            <a:r>
              <a:rPr lang="zh-CN" altLang="en-US" sz="2800" b="1" noProof="1">
                <a:solidFill>
                  <a:srgbClr val="127FB8"/>
                </a:solidFill>
                <a:latin typeface="微软雅黑" panose="020B0503020204020204" charset="-122"/>
                <a:ea typeface="微软雅黑" panose="020B0503020204020204" charset="-122"/>
              </a:rPr>
              <a:t>生命教育的内容 </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4</a:t>
            </a:r>
            <a:r>
              <a:rPr lang="zh-CN" altLang="en-US" sz="2000" b="1" noProof="1">
                <a:solidFill>
                  <a:srgbClr val="0070C0"/>
                </a:solidFill>
                <a:latin typeface="微软雅黑" panose="020B0503020204020204" charset="-122"/>
                <a:ea typeface="微软雅黑" panose="020B0503020204020204" charset="-122"/>
              </a:rPr>
              <a:t>）理想信念教育</a:t>
            </a:r>
          </a:p>
          <a:p>
            <a:pPr indent="624205">
              <a:lnSpc>
                <a:spcPct val="150000"/>
              </a:lnSpc>
              <a:defRPr/>
            </a:pPr>
            <a:r>
              <a:rPr lang="zh-CN" altLang="en-US" sz="2000" noProof="1">
                <a:latin typeface="微软雅黑" panose="020B0503020204020204" charset="-122"/>
                <a:ea typeface="微软雅黑" panose="020B0503020204020204" charset="-122"/>
              </a:rPr>
              <a:t>理想信念是生命教育的指南针，是人们心灵世界的核心。</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理想指引人生方向，信念决定事业成败，没有理想信念，就会导致精神</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缺钙</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新时代好青年大学生必须在思想上认知和理解理想信念，在实践过程中不断地践行自我理想，自觉担负理想信念的使命，提升对马克思主义的理性认识、胸怀共产主义远大理想、满怀实现中华民族伟大复兴的中国梦的信心。</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custDataLst>
              <p:tags r:id="rId2"/>
            </p:custDataLst>
          </p:nvPr>
        </p:nvSpPr>
        <p:spPr>
          <a:xfrm>
            <a:off x="0" y="3083296"/>
            <a:ext cx="12192000" cy="706755"/>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charset="-122"/>
                <a:ea typeface="微软雅黑" panose="020B0503020204020204" charset="-122"/>
              </a:rPr>
              <a:t>第二节</a:t>
            </a:r>
            <a:r>
              <a:rPr lang="en-US" altLang="en-US" sz="4000" b="1" dirty="0">
                <a:solidFill>
                  <a:srgbClr val="127FB8"/>
                </a:solidFill>
                <a:latin typeface="微软雅黑" panose="020B0503020204020204" charset="-122"/>
                <a:ea typeface="微软雅黑" panose="020B0503020204020204" charset="-122"/>
              </a:rPr>
              <a:t> 心理危机与成因</a:t>
            </a:r>
          </a:p>
        </p:txBody>
      </p:sp>
    </p:spTree>
    <p:custDataLst>
      <p:tags r:id="rId1"/>
    </p:custDataLst>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p:cNvSpPr txBox="1">
            <a:spLocks noChangeArrowheads="1"/>
          </p:cNvSpPr>
          <p:nvPr/>
        </p:nvSpPr>
        <p:spPr bwMode="auto">
          <a:xfrm>
            <a:off x="360000" y="720000"/>
            <a:ext cx="11501800" cy="5234305"/>
          </a:xfrm>
          <a:prstGeom prst="rect">
            <a:avLst/>
          </a:prstGeom>
          <a:noFill/>
          <a:ln w="9525">
            <a:noFill/>
            <a:miter lim="800000"/>
          </a:ln>
        </p:spPr>
        <p:txBody>
          <a:bodyPr>
            <a:noAutofit/>
          </a:bodyPr>
          <a:lstStyle/>
          <a:p>
            <a:pPr>
              <a:lnSpc>
                <a:spcPct val="150000"/>
              </a:lnSpc>
              <a:buClr>
                <a:srgbClr val="127FB8"/>
              </a:buClr>
              <a:defRPr/>
            </a:pPr>
            <a:r>
              <a:rPr lang="zh-CN" altLang="en-US" sz="2800" b="1" dirty="0">
                <a:solidFill>
                  <a:srgbClr val="127FB8"/>
                </a:solidFill>
                <a:latin typeface="微软雅黑" panose="020B0503020204020204" charset="-122"/>
                <a:ea typeface="微软雅黑" panose="020B0503020204020204" charset="-122"/>
              </a:rPr>
              <a:t>案例：被压垮的优等生</a:t>
            </a:r>
          </a:p>
          <a:p>
            <a:pPr indent="446405">
              <a:lnSpc>
                <a:spcPct val="150000"/>
              </a:lnSpc>
              <a:buClr>
                <a:srgbClr val="127FB8"/>
              </a:buClr>
              <a:defRPr/>
            </a:pPr>
            <a:r>
              <a:rPr lang="zh-CN" altLang="en-US" dirty="0">
                <a:solidFill>
                  <a:schemeClr val="tx1"/>
                </a:solidFill>
                <a:latin typeface="微软雅黑" panose="020B0503020204020204" charset="-122"/>
                <a:ea typeface="微软雅黑" panose="020B0503020204020204" charset="-122"/>
              </a:rPr>
              <a:t>李雨（化名）是某高校大四学生，从小成绩优异的她，却在毕业季突然割腕未遂。这个曾获国家奖学金的女孩，背后隐藏着多重危机：</a:t>
            </a:r>
          </a:p>
          <a:p>
            <a:pPr indent="446405">
              <a:lnSpc>
                <a:spcPct val="150000"/>
              </a:lnSpc>
              <a:buClr>
                <a:srgbClr val="127FB8"/>
              </a:buClr>
              <a:defRPr/>
            </a:pPr>
            <a:r>
              <a:rPr lang="zh-CN" altLang="en-US" dirty="0">
                <a:solidFill>
                  <a:schemeClr val="tx1"/>
                </a:solidFill>
                <a:latin typeface="微软雅黑" panose="020B0503020204020204" charset="-122"/>
                <a:ea typeface="微软雅黑" panose="020B0503020204020204" charset="-122"/>
              </a:rPr>
              <a:t>李雨生长在重男轻女的家庭，父亲长期酗酒家暴，母亲为维持生计打三份工。作为长姐，她需要照顾年幼的弟弟妹妹，初中时就因父亲吸毒欠债产生自残行为，用刀片划手臂缓解压力。疫情期间父亲患癌去世，家庭经济陷入绝境，母亲却要求她放弃考研尽快工作养家。本计划保研的她，因特殊原因导致竞赛取消失去加分资格。转而备战考研时，又因家庭变故不得不兼职三份家教，最终以</a:t>
            </a:r>
            <a:r>
              <a:rPr lang="en-US" altLang="zh-CN" dirty="0">
                <a:solidFill>
                  <a:schemeClr val="tx1"/>
                </a:solidFill>
                <a:latin typeface="微软雅黑" panose="020B0503020204020204" charset="-122"/>
                <a:ea typeface="微软雅黑" panose="020B0503020204020204" charset="-122"/>
              </a:rPr>
              <a:t>2</a:t>
            </a:r>
            <a:r>
              <a:rPr lang="zh-CN" altLang="en-US" dirty="0">
                <a:solidFill>
                  <a:schemeClr val="tx1"/>
                </a:solidFill>
                <a:latin typeface="微软雅黑" panose="020B0503020204020204" charset="-122"/>
                <a:ea typeface="微软雅黑" panose="020B0503020204020204" charset="-122"/>
              </a:rPr>
              <a:t>分之差落榜。求职过程中屡遭挫折，用人单位因她</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非应届毕业生</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身份拒绝录用。长期独来独往的她，在宿舍烧纸引发火灾预警，被同学私下称为</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怪人</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。事发前两个月出现严重失眠、心悸和幻听，常感觉</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有人在我脑子里说话</a:t>
            </a:r>
            <a:r>
              <a:rPr lang="en-US" altLang="zh-CN" dirty="0">
                <a:solidFill>
                  <a:schemeClr val="tx1"/>
                </a:solidFill>
                <a:latin typeface="微软雅黑" panose="020B0503020204020204" charset="-122"/>
                <a:ea typeface="微软雅黑" panose="020B0503020204020204" charset="-122"/>
              </a:rPr>
              <a:t>”</a:t>
            </a:r>
            <a:r>
              <a:rPr lang="zh-CN" altLang="en-US" dirty="0">
                <a:solidFill>
                  <a:schemeClr val="tx1"/>
                </a:solidFill>
                <a:latin typeface="微软雅黑" panose="020B0503020204020204" charset="-122"/>
                <a:ea typeface="微软雅黑" panose="020B0503020204020204" charset="-122"/>
              </a:rPr>
              <a:t>，却因害怕被歧视不敢就医。</a:t>
            </a:r>
          </a:p>
          <a:p>
            <a:pPr indent="446405">
              <a:lnSpc>
                <a:spcPct val="150000"/>
              </a:lnSpc>
              <a:buClr>
                <a:srgbClr val="127FB8"/>
              </a:buClr>
              <a:defRPr/>
            </a:pPr>
            <a:r>
              <a:rPr lang="zh-CN" altLang="en-US" dirty="0">
                <a:solidFill>
                  <a:schemeClr val="tx1"/>
                </a:solidFill>
                <a:latin typeface="微软雅黑" panose="020B0503020204020204" charset="-122"/>
                <a:ea typeface="微软雅黑" panose="020B0503020204020204" charset="-122"/>
              </a:rPr>
              <a:t>某日凌晨，李雨在实验室留下遗书后割腕，被巡逻保安及时发现。</a:t>
            </a: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p:cNvSpPr txBox="1">
            <a:spLocks noChangeArrowheads="1"/>
          </p:cNvSpPr>
          <p:nvPr/>
        </p:nvSpPr>
        <p:spPr bwMode="auto">
          <a:xfrm>
            <a:off x="360000" y="720000"/>
            <a:ext cx="10915650" cy="4863465"/>
          </a:xfrm>
          <a:prstGeom prst="rect">
            <a:avLst/>
          </a:prstGeom>
          <a:noFill/>
          <a:ln w="9525">
            <a:noFill/>
            <a:miter lim="800000"/>
          </a:ln>
        </p:spPr>
        <p:txBody>
          <a:bodyPr>
            <a:noAutofit/>
          </a:bodyPr>
          <a:lstStyle/>
          <a:p>
            <a:pPr>
              <a:lnSpc>
                <a:spcPct val="150000"/>
              </a:lnSpc>
              <a:buClr>
                <a:srgbClr val="127FB8"/>
              </a:buClr>
              <a:defRPr/>
            </a:pPr>
            <a:endParaRPr lang="zh-CN" altLang="en-US" dirty="0">
              <a:latin typeface="微软雅黑" panose="020B0503020204020204" charset="-122"/>
              <a:ea typeface="微软雅黑" panose="020B0503020204020204" charset="-122"/>
            </a:endParaRPr>
          </a:p>
          <a:p>
            <a:pPr>
              <a:lnSpc>
                <a:spcPct val="150000"/>
              </a:lnSpc>
              <a:buClr>
                <a:srgbClr val="127FB8"/>
              </a:buClr>
              <a:defRPr/>
            </a:pPr>
            <a:r>
              <a:rPr lang="en-US" altLang="zh-CN" dirty="0">
                <a:solidFill>
                  <a:schemeClr val="tx1"/>
                </a:solidFill>
                <a:latin typeface="微软雅黑" panose="020B0503020204020204" charset="-122"/>
                <a:ea typeface="微软雅黑" panose="020B0503020204020204" charset="-122"/>
              </a:rPr>
              <a:t>     </a:t>
            </a:r>
            <a:endParaRPr lang="zh-CN" altLang="en-US" b="1" dirty="0">
              <a:solidFill>
                <a:srgbClr val="A02795"/>
              </a:solidFill>
              <a:latin typeface="微软雅黑" panose="020B0503020204020204" charset="-122"/>
              <a:ea typeface="微软雅黑" panose="020B0503020204020204" charset="-122"/>
            </a:endParaRPr>
          </a:p>
          <a:p>
            <a:pPr>
              <a:lnSpc>
                <a:spcPct val="150000"/>
              </a:lnSpc>
              <a:buClr>
                <a:srgbClr val="127FB8"/>
              </a:buClr>
              <a:defRPr/>
            </a:pPr>
            <a:r>
              <a:rPr lang="zh-CN" altLang="en-US" sz="2400" b="1" dirty="0">
                <a:solidFill>
                  <a:srgbClr val="127FB8"/>
                </a:solidFill>
                <a:latin typeface="微软雅黑" panose="020B0503020204020204" charset="-122"/>
                <a:ea typeface="微软雅黑" panose="020B0503020204020204" charset="-122"/>
              </a:rPr>
              <a:t>思考题：</a:t>
            </a:r>
          </a:p>
          <a:p>
            <a:pPr>
              <a:lnSpc>
                <a:spcPct val="150000"/>
              </a:lnSpc>
              <a:buClr>
                <a:srgbClr val="127FB8"/>
              </a:buClr>
              <a:defRPr/>
            </a:pPr>
            <a:r>
              <a:rPr lang="en-US" altLang="zh-CN" sz="2400" b="1" dirty="0">
                <a:solidFill>
                  <a:srgbClr val="127FB8"/>
                </a:solidFill>
                <a:latin typeface="微软雅黑" panose="020B0503020204020204" charset="-122"/>
                <a:ea typeface="微软雅黑" panose="020B0503020204020204" charset="-122"/>
              </a:rPr>
              <a:t>1.</a:t>
            </a:r>
            <a:r>
              <a:rPr lang="zh-CN" altLang="en-US" sz="2400" b="1" dirty="0">
                <a:solidFill>
                  <a:srgbClr val="127FB8"/>
                </a:solidFill>
                <a:latin typeface="微软雅黑" panose="020B0503020204020204" charset="-122"/>
                <a:ea typeface="微软雅黑" panose="020B0503020204020204" charset="-122"/>
              </a:rPr>
              <a:t>当我们遇到身边的同学有自伤或自杀意念后，我们是否应该保密？</a:t>
            </a:r>
          </a:p>
          <a:p>
            <a:pPr>
              <a:lnSpc>
                <a:spcPct val="150000"/>
              </a:lnSpc>
              <a:buClr>
                <a:srgbClr val="127FB8"/>
              </a:buClr>
              <a:defRPr/>
            </a:pPr>
            <a:r>
              <a:rPr lang="en-US" altLang="zh-CN" sz="2400" b="1" dirty="0">
                <a:solidFill>
                  <a:srgbClr val="127FB8"/>
                </a:solidFill>
                <a:latin typeface="微软雅黑" panose="020B0503020204020204" charset="-122"/>
                <a:ea typeface="微软雅黑" panose="020B0503020204020204" charset="-122"/>
              </a:rPr>
              <a:t>2.</a:t>
            </a:r>
            <a:r>
              <a:rPr lang="zh-CN" altLang="en-US" sz="2400" b="1" dirty="0">
                <a:solidFill>
                  <a:srgbClr val="127FB8"/>
                </a:solidFill>
                <a:latin typeface="微软雅黑" panose="020B0503020204020204" charset="-122"/>
                <a:ea typeface="微软雅黑" panose="020B0503020204020204" charset="-122"/>
              </a:rPr>
              <a:t>当身边的同学或朋友和你表达自杀想法后，我们又该如何去帮助他们？</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5701561"/>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一、心理危机概述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（一）心理危机的概念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zh-CN" altLang="en-US" sz="2400" noProof="1">
                <a:latin typeface="微软雅黑" panose="020B0503020204020204" charset="-122"/>
                <a:ea typeface="微软雅黑" panose="020B0503020204020204" charset="-122"/>
              </a:rPr>
              <a:t>心理危机这一概念是美国心理学家卡普兰首次提出的。他认为，心理危机是当个体面临突然或重大生活事件（如亲人死亡、婚姻破裂或天灾人祸）时所出现的心理失衡状态。他认为，每个人都在努力保持一种内心的稳定状态，使自身与环境稳定协调，当重大问题和剧烈变化使个体感到问题难以解决，平衡就会打破，正常的生活受到干扰，内心的紧张不断积累，继而出现无所适从甚至思维和行为的紊乱，进入一种失衡状态，这就是心理危机的状态。</a:t>
            </a:r>
            <a:endParaRPr lang="zh-CN" altLang="en-US" sz="2400" noProof="1">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705000"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一、心理危机概述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（二）大学生心理危机的特点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400" b="1" noProof="1">
                <a:solidFill>
                  <a:srgbClr val="A02795"/>
                </a:solidFill>
                <a:latin typeface="微软雅黑" panose="020B0503020204020204" charset="-122"/>
                <a:ea typeface="微软雅黑" panose="020B0503020204020204" charset="-122"/>
              </a:rPr>
              <a:t> </a:t>
            </a:r>
            <a:r>
              <a:rPr lang="en-US" altLang="zh-CN" sz="2400" b="1" noProof="1">
                <a:solidFill>
                  <a:srgbClr val="A02795"/>
                </a:solidFill>
                <a:latin typeface="微软雅黑" panose="020B0503020204020204" charset="-122"/>
                <a:ea typeface="微软雅黑" panose="020B0503020204020204" charset="-122"/>
              </a:rPr>
              <a:t>  </a:t>
            </a:r>
            <a:r>
              <a:rPr lang="en-US" altLang="zh-CN" sz="2400" b="1" noProof="1">
                <a:solidFill>
                  <a:srgbClr val="0070C0"/>
                </a:solidFill>
                <a:latin typeface="微软雅黑" panose="020B0503020204020204" charset="-122"/>
                <a:ea typeface="微软雅黑" panose="020B0503020204020204" charset="-122"/>
              </a:rPr>
              <a:t> </a:t>
            </a: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1</a:t>
            </a:r>
            <a:r>
              <a:rPr lang="zh-CN" altLang="en-US" sz="2400" b="1" noProof="1">
                <a:solidFill>
                  <a:srgbClr val="0070C0"/>
                </a:solidFill>
                <a:latin typeface="微软雅黑" panose="020B0503020204020204" charset="-122"/>
                <a:ea typeface="微软雅黑" panose="020B0503020204020204" charset="-122"/>
              </a:rPr>
              <a:t>）普遍性</a:t>
            </a:r>
          </a:p>
          <a:p>
            <a:pPr indent="624205">
              <a:lnSpc>
                <a:spcPct val="150000"/>
              </a:lnSpc>
              <a:defRPr/>
            </a:pPr>
            <a:r>
              <a:rPr lang="zh-CN" altLang="en-US" sz="2400" noProof="1">
                <a:latin typeface="微软雅黑" panose="020B0503020204020204" charset="-122"/>
                <a:ea typeface="微软雅黑" panose="020B0503020204020204" charset="-122"/>
              </a:rPr>
              <a:t>心理危机的产生、发展及激化经历着复杂而微妙的心理过程。几乎每个成长中的个体都不同程度地经历过心理危机，但心理危机并非必然导致极端行为。事实上，心理危机并不像我们想象得那样神秘，它就在大学生的身边，甚至正存在于某些大学生的心里。心理危机从一定意义讲是每个人成长过程中都会遇到的事，没有人能够幸免。虽然在人生中危机是不可避免的，但是只要我们把握机会、设定目标、形成计划、妥善处理，是可以渡过危机的</a:t>
            </a: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78000"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一、心理危机概述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（二）大学生心理危机的特点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400" b="1" noProof="1">
                <a:solidFill>
                  <a:srgbClr val="A02795"/>
                </a:solidFill>
                <a:latin typeface="微软雅黑" panose="020B0503020204020204" charset="-122"/>
                <a:ea typeface="微软雅黑" panose="020B0503020204020204" charset="-122"/>
              </a:rPr>
              <a:t> </a:t>
            </a:r>
            <a:r>
              <a:rPr lang="en-US" altLang="zh-CN" sz="2400" b="1" noProof="1">
                <a:solidFill>
                  <a:srgbClr val="A02795"/>
                </a:solidFill>
                <a:latin typeface="微软雅黑" panose="020B0503020204020204" charset="-122"/>
                <a:ea typeface="微软雅黑" panose="020B0503020204020204" charset="-122"/>
              </a:rPr>
              <a:t>  </a:t>
            </a:r>
            <a:r>
              <a:rPr lang="en-US" altLang="zh-CN" sz="2400" b="1" noProof="1">
                <a:solidFill>
                  <a:srgbClr val="0070C0"/>
                </a:solidFill>
                <a:latin typeface="微软雅黑" panose="020B0503020204020204" charset="-122"/>
                <a:ea typeface="微软雅黑" panose="020B0503020204020204" charset="-122"/>
              </a:rPr>
              <a:t> </a:t>
            </a:r>
            <a:r>
              <a:rPr lang="zh-CN" altLang="en-US" sz="2400" b="1" noProof="1">
                <a:solidFill>
                  <a:srgbClr val="0070C0"/>
                </a:solidFill>
                <a:latin typeface="微软雅黑" panose="020B0503020204020204" charset="-122"/>
                <a:ea typeface="微软雅黑" panose="020B0503020204020204" charset="-122"/>
              </a:rPr>
              <a:t>（</a:t>
            </a:r>
            <a:r>
              <a:rPr lang="en-US" altLang="zh-CN" sz="2400" b="1" noProof="1">
                <a:solidFill>
                  <a:srgbClr val="0070C0"/>
                </a:solidFill>
                <a:latin typeface="微软雅黑" panose="020B0503020204020204" charset="-122"/>
                <a:ea typeface="微软雅黑" panose="020B0503020204020204" charset="-122"/>
              </a:rPr>
              <a:t>2</a:t>
            </a:r>
            <a:r>
              <a:rPr lang="zh-CN" altLang="en-US" sz="2400" b="1" noProof="1">
                <a:solidFill>
                  <a:srgbClr val="0070C0"/>
                </a:solidFill>
                <a:latin typeface="微软雅黑" panose="020B0503020204020204" charset="-122"/>
                <a:ea typeface="微软雅黑" panose="020B0503020204020204" charset="-122"/>
              </a:rPr>
              <a:t>）机遇性</a:t>
            </a:r>
          </a:p>
          <a:p>
            <a:pPr indent="624205">
              <a:lnSpc>
                <a:spcPct val="150000"/>
              </a:lnSpc>
              <a:defRPr/>
            </a:pPr>
            <a:r>
              <a:rPr lang="zh-CN" altLang="en-US" sz="2000" noProof="1">
                <a:latin typeface="微软雅黑" panose="020B0503020204020204" charset="-122"/>
                <a:ea typeface="微软雅黑" panose="020B0503020204020204" charset="-122"/>
              </a:rPr>
              <a:t>危机意味着风险，又蕴藏着机遇。一方面危机是危险的，因为它可能导致个体严重的病态，包括对他人和自我的攻击；另一方面危机也是一种机会，因为它带来的痛苦会驱动当事人寻求帮助，解决问题，从而使自己得到成长。在危机状态下，如果大学生成功地把握了危机或及时得到了适当、有效的心理危机干预或帮助，个体可能就学会了新的应对技能，不但重新得到了心理平衡，还获得了心理上的进一步成熟和发展。危机的成功解决能使个体从危机中得到对现状的真实把握、对过去冲突的重新认识，以及学到更好地处理将来危机的应对策略和手段，这就是机会。没有危机，就没有成长，如果我们能够有效地利用这一机会，</a:t>
            </a: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就会在危机中逐步成长并达到自我完善。</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5227320"/>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一、心理危机概述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（二）大学生心理危机的特点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3</a:t>
            </a:r>
            <a:r>
              <a:rPr lang="zh-CN" altLang="en-US" sz="2000" b="1" noProof="1">
                <a:solidFill>
                  <a:srgbClr val="0070C0"/>
                </a:solidFill>
                <a:latin typeface="微软雅黑" panose="020B0503020204020204" charset="-122"/>
                <a:ea typeface="微软雅黑" panose="020B0503020204020204" charset="-122"/>
              </a:rPr>
              <a:t>）复杂性</a:t>
            </a:r>
          </a:p>
          <a:p>
            <a:pPr indent="624205">
              <a:lnSpc>
                <a:spcPct val="150000"/>
              </a:lnSpc>
              <a:defRPr/>
            </a:pPr>
            <a:r>
              <a:rPr lang="zh-CN" altLang="en-US" sz="2000" noProof="1">
                <a:latin typeface="微软雅黑" panose="020B0503020204020204" charset="-122"/>
                <a:ea typeface="微软雅黑" panose="020B0503020204020204" charset="-122"/>
              </a:rPr>
              <a:t>心理危机是复杂的，可以是生物性、环境性和社会性危机，也可以是情境性、过渡性和社会文化结构性危机。而造成危机的原因可能是生理的，也可能是心理的和社会性的。另外，由于个性不同，个体面临危机也会采取不同的反应形式，例如，有的当事人能够自己有效地应对危机，并从中获得经验，使自己变得成熟；有的当事人虽然能够渡过危机，但并没有真正地解决问题，在以后的生活中，危机的不良后果还会不时地表现出来；而有的当事人在危机开始时心理就崩溃了，如果不提供及时、有效的帮助，就可能产生有害的、难以预料的后果。一旦危机出现，便会有很多复杂的问题卷入其中。</a:t>
            </a: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5227320"/>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一、心理危机概述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（二）大学生心理危机的特点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4</a:t>
            </a:r>
            <a:r>
              <a:rPr lang="zh-CN" altLang="en-US" sz="2000" b="1" noProof="1">
                <a:solidFill>
                  <a:srgbClr val="0070C0"/>
                </a:solidFill>
                <a:latin typeface="微软雅黑" panose="020B0503020204020204" charset="-122"/>
                <a:ea typeface="微软雅黑" panose="020B0503020204020204" charset="-122"/>
              </a:rPr>
              <a:t>）动力性</a:t>
            </a:r>
          </a:p>
          <a:p>
            <a:pPr indent="624205">
              <a:lnSpc>
                <a:spcPct val="150000"/>
              </a:lnSpc>
              <a:defRPr/>
            </a:pPr>
            <a:r>
              <a:rPr lang="zh-CN" altLang="en-US" sz="2000" noProof="1">
                <a:latin typeface="微软雅黑" panose="020B0503020204020204" charset="-122"/>
                <a:ea typeface="微软雅黑" panose="020B0503020204020204" charset="-122"/>
              </a:rPr>
              <a:t>伴随着危机，焦虑和冲突总是存在的，这种情绪导致的紧张为变化提供了动力。也有人把危机看作成长的机会或催化剂，它可以打破个体原有的定势或习惯，唤起新的反应，寻求新的解决问题的方法，增强挫折的耐受性，提高适应环境的能力。例如，对药物成瘾、网络成瘾的治疗，他们将问题拖延到较为严重的程度，以至治疗者不得不将问题分步处理。个体在成长和追求的同时，也意味着带动一个可能受挫的机制，如能及时调整，适应变化，则能形成动力，促进心理健康发展。</a:t>
            </a: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5227320"/>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一、心理危机概述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（二）大学生心理危机的特点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5</a:t>
            </a:r>
            <a:r>
              <a:rPr lang="zh-CN" altLang="en-US" sz="2000" b="1" noProof="1">
                <a:solidFill>
                  <a:srgbClr val="0070C0"/>
                </a:solidFill>
                <a:latin typeface="微软雅黑" panose="020B0503020204020204" charset="-122"/>
                <a:ea typeface="微软雅黑" panose="020B0503020204020204" charset="-122"/>
              </a:rPr>
              <a:t>）困难性</a:t>
            </a:r>
          </a:p>
          <a:p>
            <a:pPr indent="624205">
              <a:lnSpc>
                <a:spcPct val="150000"/>
              </a:lnSpc>
              <a:defRPr/>
            </a:pPr>
            <a:r>
              <a:rPr lang="zh-CN" altLang="en-US" sz="2000" noProof="1">
                <a:latin typeface="微软雅黑" panose="020B0503020204020204" charset="-122"/>
                <a:ea typeface="微软雅黑" panose="020B0503020204020204" charset="-122"/>
              </a:rPr>
              <a:t>当个体处于危机中时，其可供利用的心理能量降到最低点，有些深陷危机的个体拒绝成长，危机干预者需要帮助处于危机中的个体重建平衡。这就需要运用专业的心理学知识，常用的方法有</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支持治疗</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合理情绪疗法</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认知领悟疗法</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家庭治疗</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等。但无论哪种方法，都有其独特的适用范围，没有治疗心理危机的通用方法。另外，还有些危机愈后容易反复，治疗起来有一定困难。</a:t>
            </a: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2600"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（一）认知偏差是大学生自杀意念出现的关键</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1</a:t>
            </a:r>
            <a:r>
              <a:rPr lang="zh-CN" altLang="en-US" sz="2000" b="1" noProof="1">
                <a:solidFill>
                  <a:srgbClr val="0070C0"/>
                </a:solidFill>
                <a:latin typeface="微软雅黑" panose="020B0503020204020204" charset="-122"/>
                <a:ea typeface="微软雅黑" panose="020B0503020204020204" charset="-122"/>
              </a:rPr>
              <a:t>）认知上的自我中心主义</a:t>
            </a:r>
          </a:p>
          <a:p>
            <a:pPr indent="624205">
              <a:lnSpc>
                <a:spcPct val="150000"/>
              </a:lnSpc>
              <a:defRPr/>
            </a:pPr>
            <a:r>
              <a:rPr lang="zh-CN" altLang="en-US" sz="2000" noProof="1">
                <a:latin typeface="微软雅黑" panose="020B0503020204020204" charset="-122"/>
                <a:ea typeface="微软雅黑" panose="020B0503020204020204" charset="-122"/>
              </a:rPr>
              <a:t>自我中心是指</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主体在思考问题或进行判断时受自己需要和情感强烈影响的倾向</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大学生往往有旺盛的表现欲，有强烈的维护尊严的愿望，一旦遇到考试失利、恋爱失败、人际交往受阻等挫折时，这种自我中心感往往会受到打击，从而产生消极的情绪体验。由此不难理解，为什么有些大学生选择自杀作为彻底解脱的方式，却丝毫没有考虑这种方式给社会和亲人带来的痛苦。</a:t>
            </a: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03400" cy="439864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（一）认知偏差是大学生自杀意念出现的关键</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2</a:t>
            </a:r>
            <a:r>
              <a:rPr lang="zh-CN" altLang="en-US" sz="2000" b="1" noProof="1">
                <a:solidFill>
                  <a:srgbClr val="0070C0"/>
                </a:solidFill>
                <a:latin typeface="微软雅黑" panose="020B0503020204020204" charset="-122"/>
                <a:ea typeface="微软雅黑" panose="020B0503020204020204" charset="-122"/>
              </a:rPr>
              <a:t>）思维中的完美主义</a:t>
            </a:r>
          </a:p>
          <a:p>
            <a:pPr indent="624205">
              <a:lnSpc>
                <a:spcPct val="150000"/>
              </a:lnSpc>
              <a:defRPr/>
            </a:pPr>
            <a:r>
              <a:rPr lang="zh-CN" altLang="en-US" sz="2000" noProof="1">
                <a:latin typeface="微软雅黑" panose="020B0503020204020204" charset="-122"/>
                <a:ea typeface="微软雅黑" panose="020B0503020204020204" charset="-122"/>
              </a:rPr>
              <a:t>大学生思维活跃、想象力丰富、充满激情，在做事之前心中往往已经设定了某种理想的状态和目标，对未来的生活和工作充满美好的憧憬，力图塑造完美的自我。年轻人追求上进、崇尚美好本无可非议，但若将这种追求绝对化，则易陷入完美主义的误区。</a:t>
            </a: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466090" y="725805"/>
            <a:ext cx="11116945" cy="4789170"/>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（一）认知偏差是大学生自杀意念出现的关键</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3</a:t>
            </a:r>
            <a:r>
              <a:rPr lang="zh-CN" altLang="en-US" sz="2000" b="1" noProof="1">
                <a:solidFill>
                  <a:srgbClr val="0070C0"/>
                </a:solidFill>
                <a:latin typeface="微软雅黑" panose="020B0503020204020204" charset="-122"/>
                <a:ea typeface="微软雅黑" panose="020B0503020204020204" charset="-122"/>
              </a:rPr>
              <a:t>）绝对化的思维模式</a:t>
            </a:r>
            <a:endParaRPr lang="zh-CN" altLang="en-US" sz="2000" b="1" noProof="1">
              <a:latin typeface="微软雅黑" panose="020B0503020204020204" charset="-122"/>
              <a:ea typeface="微软雅黑" panose="020B0503020204020204" charset="-122"/>
            </a:endParaRP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由于生活经验贫乏，思维水平较低，这种僵化的思维方式在年轻人中较为常见。绝对化的思维模式是指青少年学生在思考问题时常以某种绝对的</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必须</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和</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应该</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取代理性的思维，从个人的主观愿望出发，对自己、他人或这个世界抱有必定是什么状况的想法。如</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我必须成功</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她应该尊重我</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事情应该按我的愿望发生</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当他们感到这个世界没有按照他们的要求来运转时，就会导致情绪的失衡。一旦遇到挫折或不如意的事，很难调整自己的期待或设想，对问题、对人、对事易产生偏激，并由此导致情绪上的偏执，使自己完全被某种负面的情绪所淹没。</a:t>
            </a: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832000"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（一）认知偏差是大学生自杀意念出现的关键</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4</a:t>
            </a:r>
            <a:r>
              <a:rPr lang="zh-CN" altLang="en-US" sz="2000" b="1" noProof="1">
                <a:solidFill>
                  <a:srgbClr val="0070C0"/>
                </a:solidFill>
                <a:latin typeface="微软雅黑" panose="020B0503020204020204" charset="-122"/>
                <a:ea typeface="微软雅黑" panose="020B0503020204020204" charset="-122"/>
              </a:rPr>
              <a:t>）片面化的认知模式</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大学生正处于人生观、世界观形成时期，没有形成完整的思维体系，在认识事物的时候往往容易犯片面化的错误。认知模式的片面化是指某些大学生在对事物的认知方面，往往不能进行全面的观察和分析，而只从某一角度出发，只注意某一方面的信息，从而产生某种片面化的认知结果。这种以一两件事来评价自身价值的认知方法，其结果往往会引起强烈的挫折反应，自暴自弃。许多自杀轻生的年轻人在对事物的认知方面常常犯片面化的错误，常把目光聚焦于问题上，只注意负面信息，把问题夸大，一叶障目，从而忽略了生活的其他领域。结果，问题成了他们生活的全部，使自己的生活观念扭曲。</a:t>
            </a: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（一）认知偏差是大学生自杀意念出现的关键</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5</a:t>
            </a:r>
            <a:r>
              <a:rPr lang="zh-CN" altLang="en-US" sz="2000" b="1" noProof="1">
                <a:solidFill>
                  <a:srgbClr val="0070C0"/>
                </a:solidFill>
                <a:latin typeface="微软雅黑" panose="020B0503020204020204" charset="-122"/>
                <a:ea typeface="微软雅黑" panose="020B0503020204020204" charset="-122"/>
              </a:rPr>
              <a:t>）夸张化的消极评价和想法</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思维体系的不健全和处事经验的缺乏，往往造成大学生对于某些诸如升学就业等对自身关系重大的事件过分关注，加之对自身能力不能正确认识和评价，就造成了认知方式上的又一错误倾向</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夸张化。表现为对自己、他人和世界的消极评价和想法夸大，甚至灾难化。</a:t>
            </a: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（二）情感障碍是大学生自杀意念强化的基础</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1</a:t>
            </a:r>
            <a:r>
              <a:rPr lang="zh-CN" altLang="en-US" sz="2000" b="1" noProof="1">
                <a:solidFill>
                  <a:srgbClr val="0070C0"/>
                </a:solidFill>
                <a:latin typeface="微软雅黑" panose="020B0503020204020204" charset="-122"/>
                <a:ea typeface="微软雅黑" panose="020B0503020204020204" charset="-122"/>
              </a:rPr>
              <a:t>）抑郁</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抑郁指一种持久的情绪低落状态，是大学生常见的情感障碍问题。大学生由于学业问题、恋爱交友问题、家庭出现意外事件等刺激后，导致其心理负担过重，无力承受由此带来的压力而出现负性情绪反应。</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抑郁情绪一般表现为闷闷不乐、愁眉苦脸、沉默寡言等现象，对学习、工作及生活失去兴趣和动力、丧失主动性、反应迟钝、无精打采、拒绝交际、回避朋友，深感所处环境的压力，经常心烦意乱，郁郁寡欢，并伴有食欲减退、失眠等不良反应。如长期处于抑郁状态，就会促使其意志衰退、情感冷漠，甚至导致抑郁性精神病的出现，严重者会产生轻生念头，采取过激行为。</a:t>
            </a: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466090" y="725805"/>
            <a:ext cx="11116945"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（二）情感障碍是大学生自杀意念强化的基础</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2</a:t>
            </a:r>
            <a:r>
              <a:rPr lang="zh-CN" altLang="en-US" sz="2000" b="1" noProof="1">
                <a:solidFill>
                  <a:srgbClr val="0070C0"/>
                </a:solidFill>
                <a:latin typeface="微软雅黑" panose="020B0503020204020204" charset="-122"/>
                <a:ea typeface="微软雅黑" panose="020B0503020204020204" charset="-122"/>
              </a:rPr>
              <a:t>）自卑</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自卑是一种消极的自我评价或自我意识，是人格的一种不平衡状态。一般说来，个体或多或少有过这种消极情绪。有些大学生对自身能力或价值估计过低，看不到自己的长处和优势，在学习、生活中总把自己看得低人一等，抬不起头来，并且认为自己得不到别人的尊重，终日忧虑不安，抑郁沮丧甚至自暴自弃。如果长期沉浸于强烈的自卑感之中，心理就容易失衡，在外界某种刺激下，极易产生强烈的自杀意念。</a:t>
            </a: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（二）情感障碍是大学生自杀意念强化的基础</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3</a:t>
            </a:r>
            <a:r>
              <a:rPr lang="zh-CN" altLang="en-US" sz="2000" b="1" noProof="1">
                <a:solidFill>
                  <a:srgbClr val="0070C0"/>
                </a:solidFill>
                <a:latin typeface="微软雅黑" panose="020B0503020204020204" charset="-122"/>
                <a:ea typeface="微软雅黑" panose="020B0503020204020204" charset="-122"/>
              </a:rPr>
              <a:t>）空虚</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空虚是反映一种消极无聊的情绪体验，反映一种消极的生活态度。生活态度对人的健康成长有着至关重要的影响。积极的生活态度，能引人振奋、乐观、</a:t>
            </a: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积极向上、豁达宽容、富于爱心等美好品质。相反，消极的生活态度会使人变得</a:t>
            </a: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沉闷、丧失意志、孤僻、冷漠，严重者将可能采取各种极端的行为。</a:t>
            </a: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14500"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（二）情感障碍是大学生自杀意念强化的基础</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b="1" noProof="1">
                <a:solidFill>
                  <a:srgbClr val="0070C0"/>
                </a:solidFill>
                <a:latin typeface="微软雅黑" panose="020B0503020204020204" charset="-122"/>
                <a:ea typeface="微软雅黑" panose="020B0503020204020204" charset="-122"/>
              </a:rPr>
              <a:t>（</a:t>
            </a:r>
            <a:r>
              <a:rPr lang="en-US" altLang="zh-CN" sz="2000" b="1" noProof="1">
                <a:solidFill>
                  <a:srgbClr val="0070C0"/>
                </a:solidFill>
                <a:latin typeface="微软雅黑" panose="020B0503020204020204" charset="-122"/>
                <a:ea typeface="微软雅黑" panose="020B0503020204020204" charset="-122"/>
              </a:rPr>
              <a:t>4</a:t>
            </a:r>
            <a:r>
              <a:rPr lang="zh-CN" altLang="en-US" sz="2000" b="1" noProof="1">
                <a:solidFill>
                  <a:srgbClr val="0070C0"/>
                </a:solidFill>
                <a:latin typeface="微软雅黑" panose="020B0503020204020204" charset="-122"/>
                <a:ea typeface="微软雅黑" panose="020B0503020204020204" charset="-122"/>
              </a:rPr>
              <a:t>）悲观</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悲观表现为个体带着消极的心理观察社会和对待人生。年轻人总是对自己的学习、工作和生活充满各种各样的希望，但理想和现实的差距又不得不令他们时常处于各种各样的失望之中。关键是能否以积极的态度对待差距，走出失望。有些大学生由于性格上的原因，例如，忧郁、沉闷的性格特质，使得他们在陷入某种失望之中时不及时地宣泄和释放消极情绪，从而使自己时常处于一种延长了</a:t>
            </a: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的消极情感体验之中，久而久之容易形成待人处事上的悲观心态。有些人无法走出不良情绪的恶性循环，失去信心以至产生绝望，走上自杀的道路</a:t>
            </a:r>
          </a:p>
        </p:txBody>
      </p:sp>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41500"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（三）意志薄弱是大学生自杀行为出现的催化剂</a:t>
            </a:r>
          </a:p>
          <a:p>
            <a:pPr>
              <a:lnSpc>
                <a:spcPct val="150000"/>
              </a:lnSpc>
              <a:defRPr/>
            </a:pPr>
            <a:r>
              <a:rPr lang="zh-CN" altLang="en-US" sz="2800" b="1" noProof="1">
                <a:solidFill>
                  <a:srgbClr val="A02795"/>
                </a:solidFill>
                <a:latin typeface="微软雅黑" panose="020B0503020204020204" charset="-122"/>
                <a:ea typeface="微软雅黑" panose="020B0503020204020204" charset="-122"/>
              </a:rPr>
              <a:t> </a:t>
            </a:r>
            <a:r>
              <a:rPr lang="en-US" altLang="zh-CN" sz="2800" b="1" noProof="1">
                <a:solidFill>
                  <a:srgbClr val="A02795"/>
                </a:solidFill>
                <a:latin typeface="微软雅黑" panose="020B0503020204020204" charset="-122"/>
                <a:ea typeface="微软雅黑" panose="020B0503020204020204" charset="-122"/>
              </a:rPr>
              <a:t>  </a:t>
            </a:r>
            <a:r>
              <a:rPr lang="en-US" altLang="zh-CN" sz="2800" b="1" noProof="1">
                <a:solidFill>
                  <a:srgbClr val="0070C0"/>
                </a:solidFill>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意志是自觉地确定目的，并根据目的来支配调节自己的行为，克服各种困难，从而实现预定目的的心理过程。在人们的认识和行为过程中，意志品质起着</a:t>
            </a: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重要的作用，它实际上体现了认识参与到行为之中的一种能动作用。在具备了良好的动机、目的的前提下，行为的产生、执行，需要意志品质的作用，从良好的行为的准备阶段到执行阶段，从行为方式的训练到行为习惯的养成，都离不开意志的持续作用。</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大学生是一个承载社会、家长高期望值的特殊群体，在实现目的的过程中，必然会遇到这样那样的困难，如发展的压力、竞争的压力、学习的压力、就业的压力、情感的压力等，而人的意志品质正是在克服困难的过程中体现出来的，一个人有了坚强的意志力就会克服困难健康成长。</a:t>
            </a: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90700" cy="524573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二、大学生心理危机的成因</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（四）行为偏向是大学生自杀行为实施的决定性因素</a:t>
            </a:r>
          </a:p>
          <a:p>
            <a:pPr>
              <a:lnSpc>
                <a:spcPct val="150000"/>
              </a:lnSpc>
              <a:defRPr/>
            </a:pPr>
            <a:r>
              <a:rPr lang="en-US" altLang="zh-CN" sz="2000" noProof="1">
                <a:latin typeface="微软雅黑" panose="020B0503020204020204" charset="-122"/>
                <a:ea typeface="微软雅黑" panose="020B0503020204020204" charset="-122"/>
              </a:rPr>
              <a:t>     </a:t>
            </a:r>
            <a:r>
              <a:rPr lang="zh-CN" altLang="en-US" sz="2000" noProof="1">
                <a:latin typeface="微软雅黑" panose="020B0503020204020204" charset="-122"/>
                <a:ea typeface="微软雅黑" panose="020B0503020204020204" charset="-122"/>
              </a:rPr>
              <a:t>大学生具有独立性强，人生观、价值观多样化，心理素质差等心理特点，在行为上往往表现为一些非理性的行为倾向，行为情绪化。例如，过激的攻击性行为、消极行为反应、非理性的发泄方式等。大学生在形态、机能、身体素质、内分泌等方面发育基本完成，正在逐步成熟。由于这些因素，</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大学生的活动能量加大，新陈代谢特别旺盛，喜欢从事激烈甚至刺激的活动。而性激素分泌旺盛，又会通过反馈增强或减弱下丘脑（情绪的定位部分）的兴奋性，大脑皮质的调节作用一时还不能适应这种情况，因此在皮层和皮层下出现了不平衡状态，影响了青年的情绪</a:t>
            </a:r>
            <a:r>
              <a:rPr lang="en-US" altLang="zh-CN" sz="2000" noProof="1">
                <a:latin typeface="微软雅黑" panose="020B0503020204020204" charset="-122"/>
                <a:ea typeface="微软雅黑" panose="020B0503020204020204" charset="-122"/>
              </a:rPr>
              <a:t>”</a:t>
            </a:r>
            <a:r>
              <a:rPr lang="zh-CN" altLang="en-US" sz="2000" noProof="1">
                <a:latin typeface="微软雅黑" panose="020B0503020204020204" charset="-122"/>
                <a:ea typeface="微软雅黑" panose="020B0503020204020204" charset="-122"/>
              </a:rPr>
              <a:t>，使得大学生情绪比较冲动，在行为上表现为非理性倾向，时常超出自控能力的控制范围。</a:t>
            </a: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custDataLst>
              <p:tags r:id="rId2"/>
            </p:custDataLst>
          </p:nvPr>
        </p:nvSpPr>
        <p:spPr>
          <a:xfrm>
            <a:off x="0" y="3083296"/>
            <a:ext cx="12192000" cy="706755"/>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charset="-122"/>
                <a:ea typeface="微软雅黑" panose="020B0503020204020204" charset="-122"/>
              </a:rPr>
              <a:t>第三节</a:t>
            </a:r>
            <a:r>
              <a:rPr lang="en-US" altLang="en-US" sz="4000" b="1" dirty="0">
                <a:solidFill>
                  <a:srgbClr val="127FB8"/>
                </a:solidFill>
                <a:latin typeface="微软雅黑" panose="020B0503020204020204" charset="-122"/>
                <a:ea typeface="微软雅黑" panose="020B0503020204020204" charset="-122"/>
              </a:rPr>
              <a:t> 心理危机识别与应对</a:t>
            </a:r>
          </a:p>
        </p:txBody>
      </p:sp>
    </p:spTree>
    <p:custDataLst>
      <p:tags r:id="rId1"/>
    </p:custDataLst>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1" y="720000"/>
            <a:ext cx="11539900" cy="4707890"/>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一、大学生心理危机的识别与评估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（一）大学生心理危机的规律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a:t>
            </a:r>
            <a:r>
              <a:rPr lang="en-US" altLang="zh-CN" sz="1800" b="1" noProof="1">
                <a:solidFill>
                  <a:srgbClr val="0070C0"/>
                </a:solidFill>
                <a:latin typeface="微软雅黑" panose="020B0503020204020204" charset="-122"/>
                <a:ea typeface="微软雅黑" panose="020B0503020204020204" charset="-122"/>
              </a:rPr>
              <a:t>1</a:t>
            </a:r>
            <a:r>
              <a:rPr lang="zh-CN" altLang="en-US" sz="1800" b="1" noProof="1">
                <a:solidFill>
                  <a:srgbClr val="0070C0"/>
                </a:solidFill>
                <a:latin typeface="微软雅黑" panose="020B0503020204020204" charset="-122"/>
                <a:ea typeface="微软雅黑" panose="020B0503020204020204" charset="-122"/>
              </a:rPr>
              <a:t>）从季节上</a:t>
            </a:r>
            <a:r>
              <a:rPr lang="zh-CN" altLang="en-US" sz="1800" noProof="1">
                <a:solidFill>
                  <a:srgbClr val="0070C0"/>
                </a:solidFill>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每年春季和岁末年初是抑郁症、精神疾病的高发期，导致自杀率上升。</a:t>
            </a: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（2）从学年阶段上：</a:t>
            </a:r>
            <a:r>
              <a:rPr lang="zh-CN" altLang="en-US" sz="1800" noProof="1">
                <a:latin typeface="微软雅黑" panose="020B0503020204020204" charset="-122"/>
                <a:ea typeface="微软雅黑" panose="020B0503020204020204" charset="-122"/>
              </a:rPr>
              <a:t>第一年，由入学适应不良、专业学习困惑、人际交往引发的心理问题较为常见；第二年至第三年，因学业压力、情感与恋爱、人际关系、自我发展引发的心理问题为多数；第四年，因就业压力、择业困扰、遭遇挫折引发的心理问题较多。</a:t>
            </a: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（3）从人群、地域分布上：</a:t>
            </a:r>
            <a:r>
              <a:rPr lang="zh-CN" altLang="en-US" sz="1800" noProof="1">
                <a:latin typeface="微软雅黑" panose="020B0503020204020204" charset="-122"/>
                <a:ea typeface="微软雅黑" panose="020B0503020204020204" charset="-122"/>
              </a:rPr>
              <a:t>与城镇大学生相比，农村大学生的心理问题要更多一些；与男性大学生相比，女性大学生的心理问题要更多一些；与家境较好的大学生相比，贫困大学生的心理问题要更多一些。</a:t>
            </a:r>
            <a:endParaRPr lang="zh-CN" altLang="en-US" sz="2400" noProof="1">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5262245"/>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一、大学生心理危机的识别与评估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（二）大学生心理危机的识别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从宏观方面来说，要特别关注特殊群体的心理状况</a:t>
            </a:r>
          </a:p>
          <a:p>
            <a:pPr indent="624205">
              <a:lnSpc>
                <a:spcPct val="150000"/>
              </a:lnSpc>
              <a:defRPr/>
            </a:pPr>
            <a:r>
              <a:rPr lang="en-US" altLang="zh-CN" noProof="1">
                <a:latin typeface="微软雅黑" panose="020B0503020204020204" charset="-122"/>
                <a:ea typeface="微软雅黑" panose="020B0503020204020204" charset="-122"/>
              </a:rPr>
              <a:t>1.单亲家庭、孤儿、特困家庭学生，如遇患病、失恋、竞争挫折、失误不及格、家庭重大变故时，情绪行为有无反常等。</a:t>
            </a:r>
          </a:p>
          <a:p>
            <a:pPr indent="624205">
              <a:lnSpc>
                <a:spcPct val="150000"/>
              </a:lnSpc>
              <a:defRPr/>
            </a:pPr>
            <a:r>
              <a:rPr lang="en-US" altLang="zh-CN" noProof="1">
                <a:latin typeface="微软雅黑" panose="020B0503020204020204" charset="-122"/>
                <a:ea typeface="微软雅黑" panose="020B0503020204020204" charset="-122"/>
              </a:rPr>
              <a:t>2.有着抑郁心理、孤僻性格、人格缺陷、性格暴躁、自卑心理、抑郁症、精神分裂等精神疾病的学生。抑郁心理与孤僻性格往往与人格发展、早期经历不良等因素有关；自卑心理往往与自身缺陷、自我期望过高过低等因素有关；人格缺陷、性格暴躁这类学生自我中心感强烈、极端自私、偏执敌对，常常夜不归宿、沉迷等；而抑郁症和精神分裂症是心理问题已经危机化了，并且随时随地都有可能发生极端行为。</a:t>
            </a:r>
          </a:p>
          <a:p>
            <a:pPr indent="624205" algn="l">
              <a:lnSpc>
                <a:spcPct val="150000"/>
              </a:lnSpc>
              <a:buClrTx/>
              <a:buSzTx/>
              <a:buNone/>
              <a:defRPr/>
            </a:pPr>
            <a:r>
              <a:rPr lang="en-US" altLang="zh-CN" noProof="1">
                <a:latin typeface="微软雅黑" panose="020B0503020204020204" charset="-122"/>
                <a:ea typeface="微软雅黑" panose="020B0503020204020204" charset="-122"/>
              </a:rPr>
              <a:t>3.心理普查筛查出的高危对象。</a:t>
            </a:r>
          </a:p>
          <a:p>
            <a:pPr indent="624205">
              <a:lnSpc>
                <a:spcPct val="150000"/>
              </a:lnSpc>
              <a:defRPr/>
            </a:pPr>
            <a:r>
              <a:rPr lang="en-US" altLang="zh-CN" sz="1800" noProof="1">
                <a:latin typeface="微软雅黑" panose="020B0503020204020204" charset="-122"/>
                <a:ea typeface="微软雅黑" panose="020B0503020204020204" charset="-122"/>
              </a:rPr>
              <a:t>4.有生理疾患、有学习和就业压力、情感挫折、自我期望值过高的学生等</a:t>
            </a: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846320"/>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一、大学生心理危机的识别与评估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（二）大学生心理危机的识别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从微观方面来看，识别大学生个体心理危机可以从以下几个方面来判断</a:t>
            </a:r>
          </a:p>
          <a:p>
            <a:pPr indent="624205">
              <a:lnSpc>
                <a:spcPct val="150000"/>
              </a:lnSpc>
              <a:defRPr/>
            </a:pP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情绪是判断心理是否健康的重要标准之一</a:t>
            </a:r>
          </a:p>
          <a:p>
            <a:pPr indent="624205">
              <a:lnSpc>
                <a:spcPct val="150000"/>
              </a:lnSpc>
              <a:defRPr/>
            </a:pPr>
            <a:r>
              <a:rPr lang="zh-CN" altLang="en-US" sz="1800" noProof="1">
                <a:latin typeface="微软雅黑" panose="020B0503020204020204" charset="-122"/>
                <a:ea typeface="微软雅黑" panose="020B0503020204020204" charset="-122"/>
              </a:rPr>
              <a:t>当大学生的情绪突然改变、明显不同于往常，出现不良情绪反应，如情绪低落、悲观失望、焦虑不安，无故哭泣、意识范围变窄、忧郁苦闷、烦恼或喜怒无常、自我评价丧失、自制力减弱等消极情绪时，就有发生心理危机的可能。</a:t>
            </a:r>
          </a:p>
          <a:p>
            <a:pPr indent="624205">
              <a:lnSpc>
                <a:spcPct val="150000"/>
              </a:lnSpc>
              <a:defRPr/>
            </a:pP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正常的行为活动是一个人心理健康的重要表现之一</a:t>
            </a:r>
          </a:p>
          <a:p>
            <a:pPr indent="624205">
              <a:lnSpc>
                <a:spcPct val="150000"/>
              </a:lnSpc>
              <a:defRPr/>
            </a:pPr>
            <a:r>
              <a:rPr lang="zh-CN" altLang="en-US" sz="1800" noProof="1">
                <a:latin typeface="微软雅黑" panose="020B0503020204020204" charset="-122"/>
                <a:ea typeface="微软雅黑" panose="020B0503020204020204" charset="-122"/>
              </a:rPr>
              <a:t>当大学生出现行为异常，如饮食、睡眠出现反常、个人卫生习惯变坏、不讲究修饰、自制力丧失不能调控自我、孤僻独行等非常态行为时，就要注意是否有心理危机问题了。</a:t>
            </a:r>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5805"/>
            <a:ext cx="11621135" cy="5262245"/>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一、大学生心理危机的识别与评估</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（二）大学生心理危机的识别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从微观方面来看，识别大学生个体心理危机可以从以下几个方面来判断</a:t>
            </a:r>
          </a:p>
          <a:p>
            <a:pPr indent="624205">
              <a:lnSpc>
                <a:spcPct val="150000"/>
              </a:lnSpc>
              <a:defRPr/>
            </a:pP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正常、有效、良好的学习能力是个体心理健康的前提和标准</a:t>
            </a:r>
            <a:r>
              <a:rPr lang="en-US" altLang="zh-CN" sz="1800" noProof="1">
                <a:latin typeface="微软雅黑" panose="020B0503020204020204" charset="-122"/>
                <a:ea typeface="微软雅黑" panose="020B0503020204020204" charset="-122"/>
              </a:rPr>
              <a:t>2</a:t>
            </a:r>
            <a:endParaRPr lang="zh-CN" altLang="en-US" sz="1800" noProof="1">
              <a:latin typeface="微软雅黑" panose="020B0503020204020204" charset="-122"/>
              <a:ea typeface="微软雅黑" panose="020B0503020204020204" charset="-122"/>
            </a:endParaRPr>
          </a:p>
          <a:p>
            <a:pPr indent="624205">
              <a:lnSpc>
                <a:spcPct val="150000"/>
              </a:lnSpc>
              <a:defRPr/>
            </a:pPr>
            <a:r>
              <a:rPr lang="zh-CN" altLang="en-US" sz="1800" noProof="1">
                <a:latin typeface="微软雅黑" panose="020B0503020204020204" charset="-122"/>
                <a:ea typeface="微软雅黑" panose="020B0503020204020204" charset="-122"/>
              </a:rPr>
              <a:t>当大学生在智力正常的情况下突然出现学习兴趣下降、丧失了学习功能时，如上课无故缺席，常迟到早退，成绩陡然下降，根本无法进行正常的学习和听课等情况时，就说明是心理状态发生了问题。</a:t>
            </a:r>
          </a:p>
          <a:p>
            <a:pPr indent="624205">
              <a:lnSpc>
                <a:spcPct val="150000"/>
              </a:lnSpc>
              <a:defRPr/>
            </a:pPr>
            <a:r>
              <a:rPr lang="en-US" altLang="zh-CN" sz="1800" noProof="1">
                <a:latin typeface="微软雅黑" panose="020B0503020204020204" charset="-122"/>
                <a:ea typeface="微软雅黑" panose="020B0503020204020204" charset="-122"/>
              </a:rPr>
              <a:t>4.</a:t>
            </a:r>
            <a:r>
              <a:rPr lang="zh-CN" altLang="en-US" sz="1800" noProof="1">
                <a:latin typeface="微软雅黑" panose="020B0503020204020204" charset="-122"/>
                <a:ea typeface="微软雅黑" panose="020B0503020204020204" charset="-122"/>
              </a:rPr>
              <a:t>丢弃或损坏个人平时十分喜爱的物品也是十分典型的识别根据</a:t>
            </a:r>
          </a:p>
          <a:p>
            <a:pPr indent="624205">
              <a:lnSpc>
                <a:spcPct val="150000"/>
              </a:lnSpc>
              <a:defRPr/>
            </a:pPr>
            <a:r>
              <a:rPr lang="zh-CN" altLang="en-US" sz="1800" noProof="1">
                <a:latin typeface="微软雅黑" panose="020B0503020204020204" charset="-122"/>
                <a:ea typeface="微软雅黑" panose="020B0503020204020204" charset="-122"/>
              </a:rPr>
              <a:t>如果个体大学生不能正常有序地学习和生活，把自己平时很喜欢的东西随意丢弃或毁坏等，这意味着不正常的心理行为发生了，而且是心理障碍达到危机的程度时，才会出现的情况。</a:t>
            </a:r>
          </a:p>
          <a:p>
            <a:pPr indent="624205">
              <a:lnSpc>
                <a:spcPct val="150000"/>
              </a:lnSpc>
              <a:defRPr/>
            </a:pPr>
            <a:r>
              <a:rPr lang="en-US" altLang="zh-CN" sz="1800" noProof="1">
                <a:latin typeface="微软雅黑" panose="020B0503020204020204" charset="-122"/>
                <a:ea typeface="微软雅黑" panose="020B0503020204020204" charset="-122"/>
              </a:rPr>
              <a:t>5.</a:t>
            </a:r>
            <a:r>
              <a:rPr lang="zh-CN" altLang="en-US" sz="1800" noProof="1">
                <a:latin typeface="微软雅黑" panose="020B0503020204020204" charset="-122"/>
                <a:ea typeface="微软雅黑" panose="020B0503020204020204" charset="-122"/>
              </a:rPr>
              <a:t>自杀意图的流露</a:t>
            </a:r>
          </a:p>
          <a:p>
            <a:pPr indent="624205">
              <a:lnSpc>
                <a:spcPct val="150000"/>
              </a:lnSpc>
              <a:defRPr/>
            </a:pPr>
            <a:r>
              <a:rPr lang="zh-CN" altLang="en-US" sz="1800" noProof="1">
                <a:latin typeface="微软雅黑" panose="020B0503020204020204" charset="-122"/>
                <a:ea typeface="微软雅黑" panose="020B0503020204020204" charset="-122"/>
              </a:rPr>
              <a:t>如谈论自己的死或与死有关的问题，或写下遗嘱之类的东西，有的甚至已经试图采取过某些手段企图自杀等。</a:t>
            </a: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5262245"/>
          </a:xfrm>
          <a:prstGeom prst="rect">
            <a:avLst/>
          </a:prstGeom>
          <a:noFill/>
          <a:ln w="9525">
            <a:noFill/>
          </a:ln>
        </p:spPr>
        <p:txBody>
          <a:bodyPr wrap="square">
            <a:sp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（一）他人心理危机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1.</a:t>
            </a:r>
            <a:r>
              <a:rPr lang="zh-CN" altLang="en-US" sz="1800" b="1" noProof="1">
                <a:solidFill>
                  <a:srgbClr val="0070C0"/>
                </a:solidFill>
                <a:latin typeface="微软雅黑" panose="020B0503020204020204" charset="-122"/>
                <a:ea typeface="微软雅黑" panose="020B0503020204020204" charset="-122"/>
              </a:rPr>
              <a:t>紧急情绪制动（黄金</a:t>
            </a:r>
            <a:r>
              <a:rPr lang="en-US" altLang="zh-CN" sz="1800" b="1" noProof="1">
                <a:solidFill>
                  <a:srgbClr val="0070C0"/>
                </a:solidFill>
                <a:latin typeface="微软雅黑" panose="020B0503020204020204" charset="-122"/>
                <a:ea typeface="微软雅黑" panose="020B0503020204020204" charset="-122"/>
              </a:rPr>
              <a:t>1</a:t>
            </a:r>
            <a:r>
              <a:rPr lang="zh-CN" altLang="en-US" sz="1800" b="1" noProof="1">
                <a:solidFill>
                  <a:srgbClr val="0070C0"/>
                </a:solidFill>
                <a:latin typeface="微软雅黑" panose="020B0503020204020204" charset="-122"/>
                <a:ea typeface="微软雅黑" panose="020B0503020204020204" charset="-122"/>
              </a:rPr>
              <a:t>小时）</a:t>
            </a:r>
            <a:endParaRPr lang="zh-CN" altLang="en-US" sz="1800" noProof="1">
              <a:latin typeface="微软雅黑" panose="020B0503020204020204" charset="-122"/>
              <a:ea typeface="微软雅黑" panose="020B0503020204020204" charset="-122"/>
            </a:endParaRPr>
          </a:p>
          <a:p>
            <a:pPr indent="624205">
              <a:lnSpc>
                <a:spcPct val="150000"/>
              </a:lnSpc>
              <a:defRPr/>
            </a:pPr>
            <a:r>
              <a:rPr lang="zh-CN" altLang="en-US" sz="1800" b="1" noProof="1">
                <a:solidFill>
                  <a:schemeClr val="tx1"/>
                </a:solidFill>
                <a:latin typeface="微软雅黑" panose="020B0503020204020204" charset="-122"/>
                <a:ea typeface="微软雅黑" panose="020B0503020204020204" charset="-122"/>
              </a:rPr>
              <a:t>旨在在危机爆发后</a:t>
            </a:r>
            <a:r>
              <a:rPr lang="en-US" altLang="zh-CN" sz="1800" b="1" noProof="1">
                <a:solidFill>
                  <a:schemeClr val="tx1"/>
                </a:solidFill>
                <a:latin typeface="微软雅黑" panose="020B0503020204020204" charset="-122"/>
                <a:ea typeface="微软雅黑" panose="020B0503020204020204" charset="-122"/>
              </a:rPr>
              <a:t>1</a:t>
            </a:r>
            <a:r>
              <a:rPr lang="zh-CN" altLang="en-US" sz="1800" b="1" noProof="1">
                <a:solidFill>
                  <a:schemeClr val="tx1"/>
                </a:solidFill>
                <a:latin typeface="微软雅黑" panose="020B0503020204020204" charset="-122"/>
                <a:ea typeface="微软雅黑" panose="020B0503020204020204" charset="-122"/>
              </a:rPr>
              <a:t>小时内防止伤害个体行为，降低负性情绪强度</a:t>
            </a:r>
            <a:endParaRPr lang="zh-CN" altLang="en-US" sz="1800" noProof="1">
              <a:latin typeface="微软雅黑" panose="020B0503020204020204" charset="-122"/>
              <a:ea typeface="微软雅黑" panose="020B0503020204020204" charset="-122"/>
            </a:endParaRP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）物理安全优先：移除场景内危险物品（如刀具、药物等），并将危机状态个体带离高压环境（如争吵现场）。</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）非语言安抚：用平静语调、开放身体姿态（如张开手臂）、递送温水或毛毯，减少感官刺激（如关掉嘈杂电视、疏散围观人群等）。</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）引导情绪命名：用短句对个体进行提问：</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你现在是愤怒，还是害怕？</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帮助其将混沌情绪转化为可描述的词汇，帮助个体恢复部分理性与掌控感。</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4</a:t>
            </a:r>
            <a:r>
              <a:rPr lang="zh-CN" altLang="en-US" sz="1800" noProof="1">
                <a:latin typeface="微软雅黑" panose="020B0503020204020204" charset="-122"/>
                <a:ea typeface="微软雅黑" panose="020B0503020204020204" charset="-122"/>
              </a:rPr>
              <a:t>）转移注意力：启动简单任务训练（如折叠衣服、数房间里的彩色物品），阻断情绪反刍循环。</a:t>
            </a: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（一）他人心理危机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2.</a:t>
            </a:r>
            <a:r>
              <a:rPr lang="zh-CN" altLang="en-US" sz="1800" b="1" noProof="1">
                <a:solidFill>
                  <a:srgbClr val="0070C0"/>
                </a:solidFill>
                <a:latin typeface="微软雅黑" panose="020B0503020204020204" charset="-122"/>
                <a:ea typeface="微软雅黑" panose="020B0503020204020204" charset="-122"/>
              </a:rPr>
              <a:t>危机风险评估（</a:t>
            </a:r>
            <a:r>
              <a:rPr lang="en-US" altLang="zh-CN" sz="1800" b="1" noProof="1">
                <a:solidFill>
                  <a:srgbClr val="0070C0"/>
                </a:solidFill>
                <a:latin typeface="微软雅黑" panose="020B0503020204020204" charset="-122"/>
                <a:ea typeface="微软雅黑" panose="020B0503020204020204" charset="-122"/>
              </a:rPr>
              <a:t>3</a:t>
            </a:r>
            <a:r>
              <a:rPr lang="zh-CN" altLang="en-US" sz="1800" b="1" noProof="1">
                <a:solidFill>
                  <a:srgbClr val="0070C0"/>
                </a:solidFill>
                <a:latin typeface="微软雅黑" panose="020B0503020204020204" charset="-122"/>
                <a:ea typeface="微软雅黑" panose="020B0503020204020204" charset="-122"/>
              </a:rPr>
              <a:t>维度核查）</a:t>
            </a:r>
          </a:p>
          <a:p>
            <a:pPr indent="624205">
              <a:lnSpc>
                <a:spcPct val="150000"/>
              </a:lnSpc>
              <a:defRPr/>
            </a:pPr>
            <a:r>
              <a:rPr lang="zh-CN" altLang="en-US" sz="1800" b="1" noProof="1">
                <a:latin typeface="微软雅黑" panose="020B0503020204020204" charset="-122"/>
                <a:ea typeface="微软雅黑" panose="020B0503020204020204" charset="-122"/>
              </a:rPr>
              <a:t>旨在10分钟内判断是否需要医疗介入或24小时监护</a:t>
            </a:r>
            <a:r>
              <a:rPr lang="zh-CN" altLang="en-US" sz="1800" noProof="1">
                <a:latin typeface="微软雅黑" panose="020B0503020204020204" charset="-122"/>
                <a:ea typeface="微软雅黑" panose="020B0503020204020204" charset="-122"/>
              </a:rPr>
              <a:t>。核查项目如下：</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）语言信号：是否直接表达</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不想活了</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或委婉表达</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一切都该结束了</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）行为信号：近期是否有自伤史、搜索自杀方法、突然分发贵重物品。</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）社会支持情况：是否独居、有无亲友支持、接受帮助意愿程度等。</a:t>
            </a:r>
          </a:p>
          <a:p>
            <a:pPr indent="624205">
              <a:lnSpc>
                <a:spcPct val="150000"/>
              </a:lnSpc>
              <a:defRPr/>
            </a:pPr>
            <a:r>
              <a:rPr lang="zh-CN" altLang="en-US" sz="1800" noProof="1">
                <a:latin typeface="微软雅黑" panose="020B0503020204020204" charset="-122"/>
                <a:ea typeface="微软雅黑" panose="020B0503020204020204" charset="-122"/>
              </a:rPr>
              <a:t>若存在两项以上高风险信号，立即联系精神科急诊或拨打</a:t>
            </a:r>
            <a:r>
              <a:rPr lang="en-US" altLang="zh-CN" sz="1800" noProof="1">
                <a:latin typeface="微软雅黑" panose="020B0503020204020204" charset="-122"/>
                <a:ea typeface="微软雅黑" panose="020B0503020204020204" charset="-122"/>
              </a:rPr>
              <a:t>110</a:t>
            </a:r>
            <a:r>
              <a:rPr lang="zh-CN" altLang="en-US" sz="1800" noProof="1">
                <a:latin typeface="微软雅黑" panose="020B0503020204020204" charset="-122"/>
                <a:ea typeface="微软雅黑" panose="020B0503020204020204" charset="-122"/>
              </a:rPr>
              <a:t>。若风险可控，进入下一步干预。</a:t>
            </a: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（一）他人心理危机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3.</a:t>
            </a:r>
            <a:r>
              <a:rPr lang="zh-CN" altLang="en-US" sz="1800" b="1" noProof="1">
                <a:solidFill>
                  <a:srgbClr val="0070C0"/>
                </a:solidFill>
                <a:latin typeface="微软雅黑" panose="020B0503020204020204" charset="-122"/>
                <a:ea typeface="微软雅黑" panose="020B0503020204020204" charset="-122"/>
              </a:rPr>
              <a:t>问题外化技术（打破绝望叙事）</a:t>
            </a:r>
          </a:p>
          <a:p>
            <a:pPr indent="624205">
              <a:lnSpc>
                <a:spcPct val="150000"/>
              </a:lnSpc>
              <a:defRPr/>
            </a:pPr>
            <a:r>
              <a:rPr lang="zh-CN" altLang="en-US" sz="1800" b="1" noProof="1">
                <a:latin typeface="微软雅黑" panose="020B0503020204020204" charset="-122"/>
                <a:ea typeface="微软雅黑" panose="020B0503020204020204" charset="-122"/>
              </a:rPr>
              <a:t>旨在将人与问题分离，重建个体掌控感</a:t>
            </a:r>
            <a:endParaRPr lang="zh-CN" altLang="en-US" sz="1800" noProof="1">
              <a:latin typeface="微软雅黑" panose="020B0503020204020204" charset="-122"/>
              <a:ea typeface="微软雅黑" panose="020B0503020204020204" charset="-122"/>
            </a:endParaRP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）隐喻重构：将危机具象化为</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黑狗</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（丘吉尔比喻抑郁）或</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暴风雨</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，可进行提问：</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黑狗第一次出现是什么时候？它变强时你使用过什么方法削弱过它？</a:t>
            </a:r>
            <a:r>
              <a:rPr lang="en-US" altLang="zh-CN" sz="1800" noProof="1">
                <a:latin typeface="微软雅黑" panose="020B0503020204020204" charset="-122"/>
                <a:ea typeface="微软雅黑" panose="020B0503020204020204" charset="-122"/>
              </a:rPr>
              <a:t>”</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）时间线标记：绘制情绪波动曲线，标出过去</a:t>
            </a:r>
            <a:r>
              <a:rPr lang="en-US" altLang="zh-CN" sz="1800" noProof="1">
                <a:latin typeface="微软雅黑" panose="020B0503020204020204" charset="-122"/>
                <a:ea typeface="微软雅黑" panose="020B0503020204020204" charset="-122"/>
              </a:rPr>
              <a:t>24</a:t>
            </a:r>
            <a:r>
              <a:rPr lang="zh-CN" altLang="en-US" sz="1800" noProof="1">
                <a:latin typeface="微软雅黑" panose="020B0503020204020204" charset="-122"/>
                <a:ea typeface="微软雅黑" panose="020B0503020204020204" charset="-122"/>
              </a:rPr>
              <a:t>小时相对平静的时段，根据曲线进行追问：</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昨晚</a:t>
            </a:r>
            <a:r>
              <a:rPr lang="en-US" altLang="zh-CN" sz="1800" noProof="1">
                <a:latin typeface="微软雅黑" panose="020B0503020204020204" charset="-122"/>
                <a:ea typeface="微软雅黑" panose="020B0503020204020204" charset="-122"/>
              </a:rPr>
              <a:t>7</a:t>
            </a:r>
            <a:r>
              <a:rPr lang="zh-CN" altLang="en-US" sz="1800" noProof="1">
                <a:latin typeface="微软雅黑" panose="020B0503020204020204" charset="-122"/>
                <a:ea typeface="微软雅黑" panose="020B0503020204020204" charset="-122"/>
              </a:rPr>
              <a:t>点你感觉好些，当时做了什么？谁能帮你重现那个状态？</a:t>
            </a:r>
            <a:r>
              <a:rPr lang="en-US" altLang="zh-CN" sz="1800" noProof="1">
                <a:latin typeface="微软雅黑" panose="020B0503020204020204" charset="-122"/>
                <a:ea typeface="微软雅黑" panose="020B0503020204020204" charset="-122"/>
              </a:rPr>
              <a:t>“</a:t>
            </a:r>
          </a:p>
        </p:txBody>
      </p:sp>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266065" y="725805"/>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（一）他人心理危机 </a:t>
            </a:r>
            <a:endParaRPr lang="en-US" altLang="zh-CN" sz="2800" b="1" noProof="1">
              <a:solidFill>
                <a:srgbClr val="127FB8"/>
              </a:solidFill>
              <a:latin typeface="微软雅黑" panose="020B0503020204020204" charset="-122"/>
              <a:ea typeface="微软雅黑" panose="020B0503020204020204" charset="-122"/>
            </a:endParaRP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4.</a:t>
            </a:r>
            <a:r>
              <a:rPr lang="zh-CN" altLang="en-US" sz="1800" b="1" noProof="1">
                <a:solidFill>
                  <a:srgbClr val="0070C0"/>
                </a:solidFill>
                <a:latin typeface="微软雅黑" panose="020B0503020204020204" charset="-122"/>
                <a:ea typeface="微软雅黑" panose="020B0503020204020204" charset="-122"/>
              </a:rPr>
              <a:t>资源激活清单（</a:t>
            </a:r>
            <a:r>
              <a:rPr lang="en-US" altLang="zh-CN" sz="1800" b="1" noProof="1">
                <a:solidFill>
                  <a:srgbClr val="0070C0"/>
                </a:solidFill>
                <a:latin typeface="微软雅黑" panose="020B0503020204020204" charset="-122"/>
                <a:ea typeface="微软雅黑" panose="020B0503020204020204" charset="-122"/>
              </a:rPr>
              <a:t>1</a:t>
            </a:r>
            <a:r>
              <a:rPr lang="zh-CN" altLang="en-US" sz="1800" b="1" noProof="1">
                <a:solidFill>
                  <a:srgbClr val="0070C0"/>
                </a:solidFill>
                <a:latin typeface="微软雅黑" panose="020B0503020204020204" charset="-122"/>
                <a:ea typeface="微软雅黑" panose="020B0503020204020204" charset="-122"/>
              </a:rPr>
              <a:t>页纸工具）</a:t>
            </a:r>
          </a:p>
          <a:p>
            <a:pPr indent="624205">
              <a:lnSpc>
                <a:spcPct val="150000"/>
              </a:lnSpc>
              <a:defRPr/>
            </a:pPr>
            <a:r>
              <a:rPr lang="zh-CN" altLang="en-US" sz="1800" b="1" noProof="1">
                <a:latin typeface="微软雅黑" panose="020B0503020204020204" charset="-122"/>
                <a:ea typeface="微软雅黑" panose="020B0503020204020204" charset="-122"/>
              </a:rPr>
              <a:t>旨在将抽象支持系统转化为具体行动选项</a:t>
            </a:r>
            <a:endParaRPr lang="zh-CN" altLang="en-US" sz="1800" noProof="1">
              <a:latin typeface="微软雅黑" panose="020B0503020204020204" charset="-122"/>
              <a:ea typeface="微软雅黑" panose="020B0503020204020204" charset="-122"/>
            </a:endParaRP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）人际资源：列出</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个可拨打的联系人（含</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个专业人士），写明对方何时方便接听电话。</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）环境资源：标记安全空间（如常去的咖啡馆、学校心理咨询室地址）。</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）技能资源：写下过去应对压力的有效方法（如跑步</a:t>
            </a:r>
            <a:r>
              <a:rPr lang="en-US" altLang="zh-CN" sz="1800" noProof="1">
                <a:latin typeface="微软雅黑" panose="020B0503020204020204" charset="-122"/>
                <a:ea typeface="微软雅黑" panose="020B0503020204020204" charset="-122"/>
              </a:rPr>
              <a:t>5</a:t>
            </a:r>
            <a:r>
              <a:rPr lang="zh-CN" altLang="en-US" sz="1800" noProof="1">
                <a:latin typeface="微软雅黑" panose="020B0503020204020204" charset="-122"/>
                <a:ea typeface="微软雅黑" panose="020B0503020204020204" charset="-122"/>
              </a:rPr>
              <a:t>公里、抄写心经）。</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4</a:t>
            </a:r>
            <a:r>
              <a:rPr lang="zh-CN" altLang="en-US" sz="1800" noProof="1">
                <a:latin typeface="微软雅黑" panose="020B0503020204020204" charset="-122"/>
                <a:ea typeface="微软雅黑" panose="020B0503020204020204" charset="-122"/>
              </a:rPr>
              <a:t>）执行：当场协助其将清单存入手机备忘录，设置桌面快捷方式。</a:t>
            </a: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（二）自我心理危机：危机自救策略</a:t>
            </a: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1.</a:t>
            </a:r>
            <a:r>
              <a:rPr lang="zh-CN" altLang="en-US" sz="1800" b="1" noProof="1">
                <a:solidFill>
                  <a:srgbClr val="0070C0"/>
                </a:solidFill>
                <a:latin typeface="微软雅黑" panose="020B0503020204020204" charset="-122"/>
                <a:ea typeface="微软雅黑" panose="020B0503020204020204" charset="-122"/>
              </a:rPr>
              <a:t>生理反制（</a:t>
            </a:r>
            <a:r>
              <a:rPr lang="en-US" altLang="zh-CN" sz="1800" b="1" noProof="1">
                <a:solidFill>
                  <a:srgbClr val="0070C0"/>
                </a:solidFill>
                <a:latin typeface="微软雅黑" panose="020B0503020204020204" charset="-122"/>
                <a:ea typeface="微软雅黑" panose="020B0503020204020204" charset="-122"/>
              </a:rPr>
              <a:t>5</a:t>
            </a:r>
            <a:r>
              <a:rPr lang="zh-CN" altLang="en-US" sz="1800" b="1" noProof="1">
                <a:solidFill>
                  <a:srgbClr val="0070C0"/>
                </a:solidFill>
                <a:latin typeface="微软雅黑" panose="020B0503020204020204" charset="-122"/>
                <a:ea typeface="微软雅黑" panose="020B0503020204020204" charset="-122"/>
              </a:rPr>
              <a:t>分钟快速镇定）</a:t>
            </a:r>
          </a:p>
          <a:p>
            <a:pPr indent="624205">
              <a:lnSpc>
                <a:spcPct val="200000"/>
              </a:lnSpc>
              <a:defRPr/>
            </a:pPr>
            <a:r>
              <a:rPr lang="zh-CN" altLang="en-US" sz="1800" b="1" noProof="1">
                <a:solidFill>
                  <a:schemeClr val="tx1"/>
                </a:solidFill>
                <a:latin typeface="微软雅黑" panose="020B0503020204020204" charset="-122"/>
                <a:ea typeface="微软雅黑" panose="020B0503020204020204" charset="-122"/>
              </a:rPr>
              <a:t>旨在通过身体调节阻断情绪恶化</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）温度刺激：将脸浸入</a:t>
            </a:r>
            <a:r>
              <a:rPr lang="en-US" altLang="zh-CN" sz="1800" noProof="1">
                <a:latin typeface="微软雅黑" panose="020B0503020204020204" charset="-122"/>
                <a:ea typeface="微软雅黑" panose="020B0503020204020204" charset="-122"/>
              </a:rPr>
              <a:t>10</a:t>
            </a:r>
            <a:r>
              <a:rPr lang="en-US" altLang="en-US"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以下冷水（激活哺乳动物潜水反射，降低心率）。</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）肌肉交替：用力握拳</a:t>
            </a:r>
            <a:r>
              <a:rPr lang="en-US" altLang="zh-CN" sz="1800" noProof="1">
                <a:latin typeface="微软雅黑" panose="020B0503020204020204" charset="-122"/>
                <a:ea typeface="微软雅黑" panose="020B0503020204020204" charset="-122"/>
              </a:rPr>
              <a:t>5</a:t>
            </a:r>
            <a:r>
              <a:rPr lang="zh-CN" altLang="en-US" sz="1800" noProof="1">
                <a:latin typeface="微软雅黑" panose="020B0503020204020204" charset="-122"/>
                <a:ea typeface="微软雅黑" panose="020B0503020204020204" charset="-122"/>
              </a:rPr>
              <a:t>秒</a:t>
            </a:r>
            <a:r>
              <a:rPr lang="en-US" altLang="en-US"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放松</a:t>
            </a:r>
            <a:r>
              <a:rPr lang="en-US" altLang="zh-CN" sz="1800" noProof="1">
                <a:latin typeface="微软雅黑" panose="020B0503020204020204" charset="-122"/>
                <a:ea typeface="微软雅黑" panose="020B0503020204020204" charset="-122"/>
              </a:rPr>
              <a:t>10</a:t>
            </a:r>
            <a:r>
              <a:rPr lang="zh-CN" altLang="en-US" sz="1800" noProof="1">
                <a:latin typeface="微软雅黑" panose="020B0503020204020204" charset="-122"/>
                <a:ea typeface="微软雅黑" panose="020B0503020204020204" charset="-122"/>
              </a:rPr>
              <a:t>秒（循环</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次），转移注意力至躯体感受。</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）定向呼吸：用单鼻孔吸气（按住右鼻）</a:t>
            </a:r>
            <a:r>
              <a:rPr lang="en-US" altLang="en-US"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双鼻孔屏息</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秒</a:t>
            </a:r>
            <a:r>
              <a:rPr lang="en-US" altLang="en-US"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用嘴缓慢呼气，重复</a:t>
            </a:r>
            <a:r>
              <a:rPr lang="en-US" altLang="zh-CN" sz="1800" noProof="1">
                <a:latin typeface="微软雅黑" panose="020B0503020204020204" charset="-122"/>
                <a:ea typeface="微软雅黑" panose="020B0503020204020204" charset="-122"/>
              </a:rPr>
              <a:t>5</a:t>
            </a:r>
            <a:r>
              <a:rPr lang="zh-CN" altLang="en-US" sz="1800" noProof="1">
                <a:latin typeface="微软雅黑" panose="020B0503020204020204" charset="-122"/>
                <a:ea typeface="微软雅黑" panose="020B0503020204020204" charset="-122"/>
              </a:rPr>
              <a:t>轮。</a:t>
            </a:r>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（二）自我心理危机：危机自救策略</a:t>
            </a: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2.</a:t>
            </a:r>
            <a:r>
              <a:rPr lang="zh-CN" altLang="en-US" sz="1800" b="1" noProof="1">
                <a:solidFill>
                  <a:srgbClr val="0070C0"/>
                </a:solidFill>
                <a:latin typeface="微软雅黑" panose="020B0503020204020204" charset="-122"/>
                <a:ea typeface="微软雅黑" panose="020B0503020204020204" charset="-122"/>
              </a:rPr>
              <a:t>认知隔离（防止灾难化蔓延）</a:t>
            </a:r>
          </a:p>
          <a:p>
            <a:pPr indent="624205">
              <a:lnSpc>
                <a:spcPct val="200000"/>
              </a:lnSpc>
              <a:defRPr/>
            </a:pPr>
            <a:r>
              <a:rPr lang="zh-CN" altLang="en-US" sz="1800" b="1" noProof="1">
                <a:solidFill>
                  <a:schemeClr val="tx1"/>
                </a:solidFill>
                <a:latin typeface="微软雅黑" panose="020B0503020204020204" charset="-122"/>
                <a:ea typeface="微软雅黑" panose="020B0503020204020204" charset="-122"/>
              </a:rPr>
              <a:t>旨在限制负面思维在具体事件，不泛化至全盘否定自我</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）写</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问题边界</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声明：在纸上画圈，圈内写当前直接压力源（如</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考试挂科</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），圈外写自我价值（如</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我仍是个好子女</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学生</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朋友</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），拍照设为手机壁纸。</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）设定</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焦虑时间</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：每天仅允许自己在</a:t>
            </a:r>
            <a:r>
              <a:rPr lang="en-US" altLang="zh-CN" sz="1800" noProof="1">
                <a:latin typeface="微软雅黑" panose="020B0503020204020204" charset="-122"/>
                <a:ea typeface="微软雅黑" panose="020B0503020204020204" charset="-122"/>
              </a:rPr>
              <a:t>15</a:t>
            </a:r>
            <a:r>
              <a:rPr lang="zh-CN" altLang="en-US" sz="1800" noProof="1">
                <a:latin typeface="微软雅黑" panose="020B0503020204020204" charset="-122"/>
                <a:ea typeface="微软雅黑" panose="020B0503020204020204" charset="-122"/>
              </a:rPr>
              <a:t>分钟内思考最坏情况（如晚</a:t>
            </a:r>
            <a:r>
              <a:rPr lang="en-US" altLang="zh-CN" sz="1800" noProof="1">
                <a:latin typeface="微软雅黑" panose="020B0503020204020204" charset="-122"/>
                <a:ea typeface="微软雅黑" panose="020B0503020204020204" charset="-122"/>
              </a:rPr>
              <a:t>20:00-20:15</a:t>
            </a:r>
            <a:r>
              <a:rPr lang="zh-CN" altLang="en-US" sz="1800" noProof="1">
                <a:latin typeface="微软雅黑" panose="020B0503020204020204" charset="-122"/>
                <a:ea typeface="微软雅黑" panose="020B0503020204020204" charset="-122"/>
              </a:rPr>
              <a:t>），其余时间出现念头时默念</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存档，</a:t>
            </a:r>
            <a:r>
              <a:rPr lang="en-US" altLang="zh-CN" sz="1800" noProof="1">
                <a:latin typeface="微软雅黑" panose="020B0503020204020204" charset="-122"/>
                <a:ea typeface="微软雅黑" panose="020B0503020204020204" charset="-122"/>
              </a:rPr>
              <a:t>8</a:t>
            </a:r>
            <a:r>
              <a:rPr lang="zh-CN" altLang="en-US" sz="1800" noProof="1">
                <a:latin typeface="微软雅黑" panose="020B0503020204020204" charset="-122"/>
                <a:ea typeface="微软雅黑" panose="020B0503020204020204" charset="-122"/>
              </a:rPr>
              <a:t>点再处理</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a:t>
            </a:r>
          </a:p>
        </p:txBody>
      </p:sp>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（二）自我心理危机：危机自救策略</a:t>
            </a: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3.</a:t>
            </a:r>
            <a:r>
              <a:rPr lang="zh-CN" altLang="en-US" sz="1800" b="1" noProof="1">
                <a:solidFill>
                  <a:srgbClr val="0070C0"/>
                </a:solidFill>
                <a:latin typeface="微软雅黑" panose="020B0503020204020204" charset="-122"/>
                <a:ea typeface="微软雅黑" panose="020B0503020204020204" charset="-122"/>
              </a:rPr>
              <a:t>微行动重建（</a:t>
            </a:r>
            <a:r>
              <a:rPr lang="en-US" altLang="zh-CN" sz="1800" b="1" noProof="1">
                <a:solidFill>
                  <a:srgbClr val="0070C0"/>
                </a:solidFill>
                <a:latin typeface="微软雅黑" panose="020B0503020204020204" charset="-122"/>
                <a:ea typeface="微软雅黑" panose="020B0503020204020204" charset="-122"/>
              </a:rPr>
              <a:t>24</a:t>
            </a:r>
            <a:r>
              <a:rPr lang="zh-CN" altLang="en-US" sz="1800" b="1" noProof="1">
                <a:solidFill>
                  <a:srgbClr val="0070C0"/>
                </a:solidFill>
                <a:latin typeface="微软雅黑" panose="020B0503020204020204" charset="-122"/>
                <a:ea typeface="微软雅黑" panose="020B0503020204020204" charset="-122"/>
              </a:rPr>
              <a:t>小时生存计划）</a:t>
            </a:r>
          </a:p>
          <a:p>
            <a:pPr indent="624205">
              <a:lnSpc>
                <a:spcPct val="200000"/>
              </a:lnSpc>
              <a:defRPr/>
            </a:pPr>
            <a:r>
              <a:rPr lang="zh-CN" altLang="en-US" sz="1800" b="1" noProof="1">
                <a:solidFill>
                  <a:schemeClr val="tx1"/>
                </a:solidFill>
                <a:latin typeface="微软雅黑" panose="020B0503020204020204" charset="-122"/>
                <a:ea typeface="微软雅黑" panose="020B0503020204020204" charset="-122"/>
              </a:rPr>
              <a:t>旨在通过最小可执行行动找回生活锚点</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）基础生存：列出</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件必做事项（如喝水</a:t>
            </a:r>
            <a:r>
              <a:rPr lang="en-US" altLang="zh-CN" sz="1800" noProof="1">
                <a:latin typeface="微软雅黑" panose="020B0503020204020204" charset="-122"/>
                <a:ea typeface="微软雅黑" panose="020B0503020204020204" charset="-122"/>
              </a:rPr>
              <a:t>500ml</a:t>
            </a:r>
            <a:r>
              <a:rPr lang="zh-CN" altLang="en-US" sz="1800" noProof="1">
                <a:latin typeface="微软雅黑" panose="020B0503020204020204" charset="-122"/>
                <a:ea typeface="微软雅黑" panose="020B0503020204020204" charset="-122"/>
              </a:rPr>
              <a:t>、吃</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片面包、换掉脏衣服）。</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）情绪缓冲：插入</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项低耗能愉悦活动（如摸宠物</a:t>
            </a:r>
            <a:r>
              <a:rPr lang="en-US" altLang="zh-CN" sz="1800" noProof="1">
                <a:latin typeface="微软雅黑" panose="020B0503020204020204" charset="-122"/>
                <a:ea typeface="微软雅黑" panose="020B0503020204020204" charset="-122"/>
              </a:rPr>
              <a:t>10</a:t>
            </a:r>
            <a:r>
              <a:rPr lang="zh-CN" altLang="en-US" sz="1800" noProof="1">
                <a:latin typeface="微软雅黑" panose="020B0503020204020204" charset="-122"/>
                <a:ea typeface="微软雅黑" panose="020B0503020204020204" charset="-122"/>
              </a:rPr>
              <a:t>分钟、听白噪音）。</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）社会连接：发送</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条非危机类信息（如给好友转发搞笑视频，不提及自身状态）。</a:t>
            </a:r>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（二）自我心理危机：危机自救策略</a:t>
            </a:r>
          </a:p>
          <a:p>
            <a:pPr indent="624205">
              <a:lnSpc>
                <a:spcPct val="200000"/>
              </a:lnSpc>
              <a:defRPr/>
            </a:pPr>
            <a:r>
              <a:rPr lang="en-US" altLang="zh-CN" sz="1800" b="1" noProof="1">
                <a:solidFill>
                  <a:srgbClr val="0070C0"/>
                </a:solidFill>
                <a:latin typeface="微软雅黑" panose="020B0503020204020204" charset="-122"/>
                <a:ea typeface="微软雅黑" panose="020B0503020204020204" charset="-122"/>
              </a:rPr>
              <a:t>3.</a:t>
            </a:r>
            <a:r>
              <a:rPr lang="zh-CN" altLang="en-US" sz="1800" b="1" noProof="1">
                <a:solidFill>
                  <a:srgbClr val="0070C0"/>
                </a:solidFill>
                <a:latin typeface="微软雅黑" panose="020B0503020204020204" charset="-122"/>
                <a:ea typeface="微软雅黑" panose="020B0503020204020204" charset="-122"/>
              </a:rPr>
              <a:t>微行动重建（</a:t>
            </a:r>
            <a:r>
              <a:rPr lang="en-US" altLang="zh-CN" sz="1800" b="1" noProof="1">
                <a:solidFill>
                  <a:srgbClr val="0070C0"/>
                </a:solidFill>
                <a:latin typeface="微软雅黑" panose="020B0503020204020204" charset="-122"/>
                <a:ea typeface="微软雅黑" panose="020B0503020204020204" charset="-122"/>
              </a:rPr>
              <a:t>24</a:t>
            </a:r>
            <a:r>
              <a:rPr lang="zh-CN" altLang="en-US" sz="1800" b="1" noProof="1">
                <a:solidFill>
                  <a:srgbClr val="0070C0"/>
                </a:solidFill>
                <a:latin typeface="微软雅黑" panose="020B0503020204020204" charset="-122"/>
                <a:ea typeface="微软雅黑" panose="020B0503020204020204" charset="-122"/>
              </a:rPr>
              <a:t>小时生存计划）</a:t>
            </a:r>
          </a:p>
          <a:p>
            <a:pPr indent="624205">
              <a:lnSpc>
                <a:spcPct val="200000"/>
              </a:lnSpc>
              <a:defRPr/>
            </a:pPr>
            <a:r>
              <a:rPr lang="zh-CN" altLang="en-US" sz="1800" b="1" noProof="1">
                <a:solidFill>
                  <a:schemeClr val="tx1"/>
                </a:solidFill>
                <a:latin typeface="微软雅黑" panose="020B0503020204020204" charset="-122"/>
                <a:ea typeface="微软雅黑" panose="020B0503020204020204" charset="-122"/>
              </a:rPr>
              <a:t>旨在通过最小可执行行动找回生活锚点</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）基础生存：列出</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件必做事项（如喝水</a:t>
            </a:r>
            <a:r>
              <a:rPr lang="en-US" altLang="zh-CN" sz="1800" noProof="1">
                <a:latin typeface="微软雅黑" panose="020B0503020204020204" charset="-122"/>
                <a:ea typeface="微软雅黑" panose="020B0503020204020204" charset="-122"/>
              </a:rPr>
              <a:t>500ml</a:t>
            </a:r>
            <a:r>
              <a:rPr lang="zh-CN" altLang="en-US" sz="1800" noProof="1">
                <a:latin typeface="微软雅黑" panose="020B0503020204020204" charset="-122"/>
                <a:ea typeface="微软雅黑" panose="020B0503020204020204" charset="-122"/>
              </a:rPr>
              <a:t>、吃</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片面包、换掉脏衣服）。</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）情绪缓冲：插入</a:t>
            </a:r>
            <a:r>
              <a:rPr lang="en-US" altLang="zh-CN" sz="1800" noProof="1">
                <a:latin typeface="微软雅黑" panose="020B0503020204020204" charset="-122"/>
                <a:ea typeface="微软雅黑" panose="020B0503020204020204" charset="-122"/>
              </a:rPr>
              <a:t>2</a:t>
            </a:r>
            <a:r>
              <a:rPr lang="zh-CN" altLang="en-US" sz="1800" noProof="1">
                <a:latin typeface="微软雅黑" panose="020B0503020204020204" charset="-122"/>
                <a:ea typeface="微软雅黑" panose="020B0503020204020204" charset="-122"/>
              </a:rPr>
              <a:t>项低耗能愉悦活动（如摸宠物</a:t>
            </a:r>
            <a:r>
              <a:rPr lang="en-US" altLang="zh-CN" sz="1800" noProof="1">
                <a:latin typeface="微软雅黑" panose="020B0503020204020204" charset="-122"/>
                <a:ea typeface="微软雅黑" panose="020B0503020204020204" charset="-122"/>
              </a:rPr>
              <a:t>10</a:t>
            </a:r>
            <a:r>
              <a:rPr lang="zh-CN" altLang="en-US" sz="1800" noProof="1">
                <a:latin typeface="微软雅黑" panose="020B0503020204020204" charset="-122"/>
                <a:ea typeface="微软雅黑" panose="020B0503020204020204" charset="-122"/>
              </a:rPr>
              <a:t>分钟、听白噪音）。</a:t>
            </a:r>
          </a:p>
          <a:p>
            <a:pPr indent="624205">
              <a:lnSpc>
                <a:spcPct val="150000"/>
              </a:lnSpc>
              <a:defRPr/>
            </a:pPr>
            <a:r>
              <a:rPr lang="zh-CN" altLang="en-US" sz="1800" noProof="1">
                <a:latin typeface="微软雅黑" panose="020B0503020204020204" charset="-122"/>
                <a:ea typeface="微软雅黑" panose="020B0503020204020204" charset="-122"/>
              </a:rPr>
              <a:t>（</a:t>
            </a:r>
            <a:r>
              <a:rPr lang="en-US" altLang="zh-CN" sz="1800" noProof="1">
                <a:latin typeface="微软雅黑" panose="020B0503020204020204" charset="-122"/>
                <a:ea typeface="微软雅黑" panose="020B0503020204020204" charset="-122"/>
              </a:rPr>
              <a:t>3</a:t>
            </a:r>
            <a:r>
              <a:rPr lang="zh-CN" altLang="en-US" sz="1800" noProof="1">
                <a:latin typeface="微软雅黑" panose="020B0503020204020204" charset="-122"/>
                <a:ea typeface="微软雅黑" panose="020B0503020204020204" charset="-122"/>
              </a:rPr>
              <a:t>）社会连接：发送</a:t>
            </a:r>
            <a:r>
              <a:rPr lang="en-US" altLang="zh-CN" sz="1800" noProof="1">
                <a:latin typeface="微软雅黑" panose="020B0503020204020204" charset="-122"/>
                <a:ea typeface="微软雅黑" panose="020B0503020204020204" charset="-122"/>
              </a:rPr>
              <a:t>1</a:t>
            </a:r>
            <a:r>
              <a:rPr lang="zh-CN" altLang="en-US" sz="1800" noProof="1">
                <a:latin typeface="微软雅黑" panose="020B0503020204020204" charset="-122"/>
                <a:ea typeface="微软雅黑" panose="020B0503020204020204" charset="-122"/>
              </a:rPr>
              <a:t>条非危机类信息（如给好友转发搞笑视频，不提及自身状态）。</a:t>
            </a: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1135" cy="4557395"/>
          </a:xfrm>
          <a:prstGeom prst="rect">
            <a:avLst/>
          </a:prstGeom>
          <a:noFill/>
          <a:ln w="9525">
            <a:noFill/>
          </a:ln>
        </p:spPr>
        <p:txBody>
          <a:bodyPr wrap="square">
            <a:noAutofit/>
          </a:bodyPr>
          <a:lstStyle/>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二、大学生心理危机的应对</a:t>
            </a:r>
            <a:r>
              <a:rPr lang="en-US" altLang="zh-CN" sz="2800" b="1" noProof="1">
                <a:solidFill>
                  <a:srgbClr val="127FB8"/>
                </a:solidFill>
                <a:latin typeface="微软雅黑" panose="020B0503020204020204" charset="-122"/>
                <a:ea typeface="微软雅黑" panose="020B0503020204020204" charset="-122"/>
              </a:rPr>
              <a:t> </a:t>
            </a:r>
          </a:p>
          <a:p>
            <a:pPr>
              <a:lnSpc>
                <a:spcPct val="150000"/>
              </a:lnSpc>
              <a:defRPr/>
            </a:pPr>
            <a:r>
              <a:rPr lang="zh-CN" altLang="en-US" sz="2800" b="1" noProof="1">
                <a:solidFill>
                  <a:srgbClr val="127FB8"/>
                </a:solidFill>
                <a:latin typeface="微软雅黑" panose="020B0503020204020204" charset="-122"/>
                <a:ea typeface="微软雅黑" panose="020B0503020204020204" charset="-122"/>
              </a:rPr>
              <a:t>（三）注意事项</a:t>
            </a: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a:t>
            </a:r>
            <a:r>
              <a:rPr lang="en-US" altLang="zh-CN" sz="1800" b="1" noProof="1">
                <a:solidFill>
                  <a:srgbClr val="0070C0"/>
                </a:solidFill>
                <a:latin typeface="微软雅黑" panose="020B0503020204020204" charset="-122"/>
                <a:ea typeface="微软雅黑" panose="020B0503020204020204" charset="-122"/>
              </a:rPr>
              <a:t>1</a:t>
            </a:r>
            <a:r>
              <a:rPr lang="zh-CN" altLang="en-US" sz="1800" b="1" noProof="1">
                <a:solidFill>
                  <a:srgbClr val="0070C0"/>
                </a:solidFill>
                <a:latin typeface="微软雅黑" panose="020B0503020204020204" charset="-122"/>
                <a:ea typeface="微软雅黑" panose="020B0503020204020204" charset="-122"/>
              </a:rPr>
              <a:t>）干预他人时</a:t>
            </a:r>
            <a:r>
              <a:rPr lang="zh-CN" altLang="en-US" sz="1800" noProof="1">
                <a:latin typeface="微软雅黑" panose="020B0503020204020204" charset="-122"/>
                <a:ea typeface="微软雅黑" panose="020B0503020204020204" charset="-122"/>
              </a:rPr>
              <a:t>：不说</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我理解你</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（可能引发抵触），改用</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我在这里陪你梳理问题</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。不强迫回忆创</a:t>
            </a:r>
          </a:p>
          <a:p>
            <a:pPr indent="624205">
              <a:lnSpc>
                <a:spcPct val="200000"/>
              </a:lnSpc>
              <a:defRPr/>
            </a:pPr>
            <a:r>
              <a:rPr lang="en-US" altLang="zh-CN" sz="1800" noProof="1">
                <a:latin typeface="微软雅黑" panose="020B0503020204020204" charset="-122"/>
                <a:ea typeface="微软雅黑" panose="020B0503020204020204" charset="-122"/>
              </a:rPr>
              <a:t>                             </a:t>
            </a:r>
            <a:r>
              <a:rPr lang="zh-CN" altLang="en-US" sz="1800" noProof="1">
                <a:latin typeface="微软雅黑" panose="020B0503020204020204" charset="-122"/>
                <a:ea typeface="微软雅黑" panose="020B0503020204020204" charset="-122"/>
              </a:rPr>
              <a:t>伤细节，聚焦</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现在什么方法能让你感觉安全些</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a:t>
            </a: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a:t>
            </a:r>
            <a:r>
              <a:rPr lang="en-US" altLang="zh-CN" sz="1800" b="1" noProof="1">
                <a:solidFill>
                  <a:srgbClr val="0070C0"/>
                </a:solidFill>
                <a:latin typeface="微软雅黑" panose="020B0503020204020204" charset="-122"/>
                <a:ea typeface="微软雅黑" panose="020B0503020204020204" charset="-122"/>
              </a:rPr>
              <a:t>2</a:t>
            </a:r>
            <a:r>
              <a:rPr lang="zh-CN" altLang="en-US" sz="1800" b="1" noProof="1">
                <a:solidFill>
                  <a:srgbClr val="0070C0"/>
                </a:solidFill>
                <a:latin typeface="微软雅黑" panose="020B0503020204020204" charset="-122"/>
                <a:ea typeface="微软雅黑" panose="020B0503020204020204" charset="-122"/>
              </a:rPr>
              <a:t>）自我干预时：</a:t>
            </a:r>
            <a:r>
              <a:rPr lang="zh-CN" altLang="en-US" sz="1800" noProof="1">
                <a:latin typeface="微软雅黑" panose="020B0503020204020204" charset="-122"/>
                <a:ea typeface="微软雅黑" panose="020B0503020204020204" charset="-122"/>
              </a:rPr>
              <a:t>提前制作</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危机锦囊</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，内含亲友信件、成就照片、舒缓音乐</a:t>
            </a:r>
            <a:r>
              <a:rPr lang="en-US" altLang="zh-CN" sz="1800" noProof="1">
                <a:latin typeface="微软雅黑" panose="020B0503020204020204" charset="-122"/>
                <a:ea typeface="微软雅黑" panose="020B0503020204020204" charset="-122"/>
              </a:rPr>
              <a:t>U</a:t>
            </a:r>
            <a:r>
              <a:rPr lang="zh-CN" altLang="en-US" sz="1800" noProof="1">
                <a:latin typeface="微软雅黑" panose="020B0503020204020204" charset="-122"/>
                <a:ea typeface="微软雅黑" panose="020B0503020204020204" charset="-122"/>
              </a:rPr>
              <a:t>盘，置于床头柜。</a:t>
            </a:r>
          </a:p>
          <a:p>
            <a:pPr indent="624205">
              <a:lnSpc>
                <a:spcPct val="200000"/>
              </a:lnSpc>
              <a:defRPr/>
            </a:pPr>
            <a:r>
              <a:rPr lang="zh-CN" altLang="en-US" sz="1800" b="1" noProof="1">
                <a:solidFill>
                  <a:srgbClr val="0070C0"/>
                </a:solidFill>
                <a:latin typeface="微软雅黑" panose="020B0503020204020204" charset="-122"/>
                <a:ea typeface="微软雅黑" panose="020B0503020204020204" charset="-122"/>
              </a:rPr>
              <a:t>（</a:t>
            </a:r>
            <a:r>
              <a:rPr lang="en-US" altLang="zh-CN" sz="1800" b="1" noProof="1">
                <a:solidFill>
                  <a:srgbClr val="0070C0"/>
                </a:solidFill>
                <a:latin typeface="微软雅黑" panose="020B0503020204020204" charset="-122"/>
                <a:ea typeface="微软雅黑" panose="020B0503020204020204" charset="-122"/>
              </a:rPr>
              <a:t>3</a:t>
            </a:r>
            <a:r>
              <a:rPr lang="zh-CN" altLang="en-US" sz="1800" b="1" noProof="1">
                <a:solidFill>
                  <a:srgbClr val="0070C0"/>
                </a:solidFill>
                <a:latin typeface="微软雅黑" panose="020B0503020204020204" charset="-122"/>
                <a:ea typeface="微软雅黑" panose="020B0503020204020204" charset="-122"/>
              </a:rPr>
              <a:t>）核心理念：</a:t>
            </a:r>
            <a:r>
              <a:rPr lang="zh-CN" altLang="en-US" sz="1800" noProof="1">
                <a:latin typeface="微软雅黑" panose="020B0503020204020204" charset="-122"/>
                <a:ea typeface="微软雅黑" panose="020B0503020204020204" charset="-122"/>
              </a:rPr>
              <a:t>危机干预不是消除问题，而是扩容个体的</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情绪承载力</a:t>
            </a:r>
            <a:r>
              <a:rPr lang="en-US" altLang="zh-CN" sz="1800" noProof="1">
                <a:latin typeface="微软雅黑" panose="020B0503020204020204" charset="-122"/>
                <a:ea typeface="微软雅黑" panose="020B0503020204020204" charset="-122"/>
              </a:rPr>
              <a:t>”</a:t>
            </a:r>
            <a:r>
              <a:rPr lang="zh-CN" altLang="en-US" sz="1800" noProof="1">
                <a:latin typeface="微软雅黑" panose="020B0503020204020204" charset="-122"/>
                <a:ea typeface="微软雅黑" panose="020B0503020204020204" charset="-122"/>
              </a:rPr>
              <a:t>，使其在风暴中稳住船舵，直至</a:t>
            </a:r>
          </a:p>
          <a:p>
            <a:pPr indent="624205">
              <a:lnSpc>
                <a:spcPct val="200000"/>
              </a:lnSpc>
              <a:defRPr/>
            </a:pPr>
            <a:r>
              <a:rPr lang="zh-CN" altLang="en-US" sz="1800" noProof="1">
                <a:latin typeface="微软雅黑" panose="020B0503020204020204" charset="-122"/>
                <a:ea typeface="微软雅黑" panose="020B0503020204020204" charset="-122"/>
              </a:rPr>
              <a:t> </a:t>
            </a:r>
            <a:r>
              <a:rPr lang="en-US" altLang="zh-CN" sz="1800" noProof="1">
                <a:latin typeface="微软雅黑" panose="020B0503020204020204" charset="-122"/>
                <a:ea typeface="微软雅黑" panose="020B0503020204020204" charset="-122"/>
              </a:rPr>
              <a:t>                        </a:t>
            </a:r>
            <a:r>
              <a:rPr lang="zh-CN" altLang="en-US" sz="1800" noProof="1">
                <a:latin typeface="微软雅黑" panose="020B0503020204020204" charset="-122"/>
                <a:ea typeface="微软雅黑" panose="020B0503020204020204" charset="-122"/>
              </a:rPr>
              <a:t>抵达安全港。</a:t>
            </a:r>
          </a:p>
        </p:txBody>
      </p:sp>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64"/>
          <p:cNvSpPr txBox="1">
            <a:spLocks noChangeArrowheads="1"/>
          </p:cNvSpPr>
          <p:nvPr/>
        </p:nvSpPr>
        <p:spPr bwMode="auto">
          <a:xfrm>
            <a:off x="450215" y="1371600"/>
            <a:ext cx="11261725" cy="4645660"/>
          </a:xfrm>
          <a:prstGeom prst="rect">
            <a:avLst/>
          </a:prstGeom>
          <a:noFill/>
          <a:ln w="9525">
            <a:noFill/>
            <a:miter lim="800000"/>
          </a:ln>
        </p:spPr>
        <p:txBody>
          <a:bodyPr wrap="square">
            <a:noAutofit/>
          </a:bodyPr>
          <a:lstStyle/>
          <a:p>
            <a:pPr indent="624205" fontAlgn="auto">
              <a:lnSpc>
                <a:spcPts val="3500"/>
              </a:lnSpc>
              <a:spcBef>
                <a:spcPts val="0"/>
              </a:spcBef>
              <a:spcAft>
                <a:spcPts val="0"/>
              </a:spcAft>
            </a:pPr>
            <a:r>
              <a:rPr lang="en-US" altLang="zh-CN" b="1" dirty="0">
                <a:solidFill>
                  <a:srgbClr val="127FB8"/>
                </a:solidFill>
                <a:latin typeface="微软雅黑" panose="020B0503020204020204" charset="-122"/>
                <a:ea typeface="微软雅黑" panose="020B0503020204020204" charset="-122"/>
              </a:rPr>
              <a:t>1.</a:t>
            </a:r>
            <a:r>
              <a:rPr lang="zh-CN" altLang="en-US" b="1" dirty="0">
                <a:solidFill>
                  <a:srgbClr val="127FB8"/>
                </a:solidFill>
                <a:latin typeface="微软雅黑" panose="020B0503020204020204" charset="-122"/>
                <a:ea typeface="微软雅黑" panose="020B0503020204020204" charset="-122"/>
              </a:rPr>
              <a:t>生命从广义的角度进行理解，即万物的生命；狭义的角度是指在某些情境中特指人的生命。生命的本质在于其动态性和不确定性。生命特别是人的生命，应当由三个因素构成，即生理（自然属性）、心理（社会属性）和灵性（精神属性）；</a:t>
            </a:r>
          </a:p>
          <a:p>
            <a:pPr indent="624205" fontAlgn="auto">
              <a:lnSpc>
                <a:spcPts val="3500"/>
              </a:lnSpc>
              <a:spcBef>
                <a:spcPts val="0"/>
              </a:spcBef>
              <a:spcAft>
                <a:spcPts val="0"/>
              </a:spcAft>
            </a:pPr>
            <a:r>
              <a:rPr lang="en-US" altLang="zh-CN" b="1" dirty="0">
                <a:solidFill>
                  <a:srgbClr val="5562AC"/>
                </a:solidFill>
                <a:latin typeface="微软雅黑" panose="020B0503020204020204" charset="-122"/>
                <a:ea typeface="微软雅黑" panose="020B0503020204020204" charset="-122"/>
              </a:rPr>
              <a:t>2.</a:t>
            </a:r>
            <a:r>
              <a:rPr lang="zh-CN" altLang="en-US" b="1" dirty="0">
                <a:solidFill>
                  <a:srgbClr val="5562AC"/>
                </a:solidFill>
                <a:latin typeface="微软雅黑" panose="020B0503020204020204" charset="-122"/>
                <a:ea typeface="微软雅黑" panose="020B0503020204020204" charset="-122"/>
              </a:rPr>
              <a:t>大学生生命教育内容以敬畏生命教育、生命挫折教育、生命死亡教育、理想信念教育为主要内容，引导大学生树立正确的生命观念，培养新时代大学生的生命价值观；</a:t>
            </a:r>
          </a:p>
          <a:p>
            <a:pPr indent="624205" fontAlgn="auto">
              <a:lnSpc>
                <a:spcPts val="3500"/>
              </a:lnSpc>
              <a:spcBef>
                <a:spcPts val="0"/>
              </a:spcBef>
              <a:spcAft>
                <a:spcPts val="0"/>
              </a:spcAft>
            </a:pPr>
            <a:r>
              <a:rPr lang="en-US" altLang="zh-CN" b="1" dirty="0">
                <a:solidFill>
                  <a:srgbClr val="127FB8"/>
                </a:solidFill>
                <a:latin typeface="微软雅黑" panose="020B0503020204020204" charset="-122"/>
                <a:ea typeface="微软雅黑" panose="020B0503020204020204" charset="-122"/>
              </a:rPr>
              <a:t>3.</a:t>
            </a:r>
            <a:r>
              <a:rPr lang="zh-CN" altLang="en-US" b="1" dirty="0">
                <a:solidFill>
                  <a:srgbClr val="127FB8"/>
                </a:solidFill>
                <a:latin typeface="微软雅黑" panose="020B0503020204020204" charset="-122"/>
                <a:ea typeface="微软雅黑" panose="020B0503020204020204" charset="-122"/>
              </a:rPr>
              <a:t>大学生心理危机具有普遍性、机遇性、复杂性、动力性、困难性等特点；</a:t>
            </a:r>
          </a:p>
          <a:p>
            <a:pPr indent="624205" fontAlgn="auto">
              <a:lnSpc>
                <a:spcPts val="3500"/>
              </a:lnSpc>
              <a:spcBef>
                <a:spcPts val="0"/>
              </a:spcBef>
              <a:spcAft>
                <a:spcPts val="0"/>
              </a:spcAft>
            </a:pPr>
            <a:r>
              <a:rPr lang="en-US" altLang="zh-CN" b="1" dirty="0">
                <a:solidFill>
                  <a:srgbClr val="5562AC"/>
                </a:solidFill>
                <a:latin typeface="微软雅黑" panose="020B0503020204020204" charset="-122"/>
                <a:ea typeface="微软雅黑" panose="020B0503020204020204" charset="-122"/>
              </a:rPr>
              <a:t>4.</a:t>
            </a:r>
            <a:r>
              <a:rPr lang="zh-CN" altLang="en-US" b="1" dirty="0">
                <a:solidFill>
                  <a:srgbClr val="5562AC"/>
                </a:solidFill>
                <a:latin typeface="微软雅黑" panose="020B0503020204020204" charset="-122"/>
                <a:ea typeface="微软雅黑" panose="020B0503020204020204" charset="-122"/>
              </a:rPr>
              <a:t>大学生心理危机的成因中：认知偏差是大学生自杀意念出现的关键、情感障碍是大学生自杀意念强化的基础、意志薄弱是大学生自杀行为出现的催化剂、行为偏向是大学生自杀行为实施的决定性因素；</a:t>
            </a:r>
          </a:p>
          <a:p>
            <a:pPr indent="624205" fontAlgn="auto">
              <a:lnSpc>
                <a:spcPts val="3500"/>
              </a:lnSpc>
              <a:spcBef>
                <a:spcPts val="0"/>
              </a:spcBef>
              <a:spcAft>
                <a:spcPts val="0"/>
              </a:spcAft>
            </a:pPr>
            <a:r>
              <a:rPr lang="en-US" altLang="zh-CN" b="1" dirty="0">
                <a:solidFill>
                  <a:srgbClr val="127FB8"/>
                </a:solidFill>
                <a:latin typeface="微软雅黑" panose="020B0503020204020204" charset="-122"/>
                <a:ea typeface="微软雅黑" panose="020B0503020204020204" charset="-122"/>
              </a:rPr>
              <a:t>5.</a:t>
            </a:r>
            <a:r>
              <a:rPr lang="zh-CN" altLang="en-US" b="1" dirty="0">
                <a:solidFill>
                  <a:srgbClr val="127FB8"/>
                </a:solidFill>
                <a:latin typeface="微软雅黑" panose="020B0503020204020204" charset="-122"/>
                <a:ea typeface="微软雅黑" panose="020B0503020204020204" charset="-122"/>
              </a:rPr>
              <a:t>他人心理危机干预：可采用紧急情绪制动、危机风险评估</a:t>
            </a:r>
            <a:r>
              <a:rPr lang="zh-CN" b="1" dirty="0">
                <a:solidFill>
                  <a:srgbClr val="127FB8"/>
                </a:solidFill>
                <a:latin typeface="微软雅黑" panose="020B0503020204020204" charset="-122"/>
                <a:ea typeface="微软雅黑" panose="020B0503020204020204" charset="-122"/>
              </a:rPr>
              <a:t>、</a:t>
            </a:r>
            <a:r>
              <a:rPr lang="zh-CN" altLang="en-US" b="1" dirty="0">
                <a:solidFill>
                  <a:srgbClr val="127FB8"/>
                </a:solidFill>
                <a:latin typeface="微软雅黑" panose="020B0503020204020204" charset="-122"/>
                <a:ea typeface="微软雅黑" panose="020B0503020204020204" charset="-122"/>
              </a:rPr>
              <a:t>问题外化技术、资源激活清单等干预策略；</a:t>
            </a:r>
          </a:p>
          <a:p>
            <a:pPr indent="624205" algn="l" fontAlgn="auto">
              <a:lnSpc>
                <a:spcPts val="3500"/>
              </a:lnSpc>
              <a:spcBef>
                <a:spcPts val="0"/>
              </a:spcBef>
              <a:spcAft>
                <a:spcPts val="0"/>
              </a:spcAft>
              <a:buClrTx/>
              <a:buSzTx/>
              <a:buNone/>
            </a:pPr>
            <a:r>
              <a:rPr lang="zh-CN" altLang="en-US" sz="1800" b="1" dirty="0">
                <a:solidFill>
                  <a:srgbClr val="5562AC"/>
                </a:solidFill>
                <a:latin typeface="微软雅黑" panose="020B0503020204020204" charset="-122"/>
                <a:ea typeface="微软雅黑" panose="020B0503020204020204" charset="-122"/>
              </a:rPr>
              <a:t>6.自我心理危机干预：可采用生理反制、认知隔离、微行动重建等干预策略。</a:t>
            </a:r>
          </a:p>
        </p:txBody>
      </p: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KSO_WM_PRESENTATION_SOURCE" val="WPPAIGeneratePPT"/>
  <p:tag name="RESOURCE_RECORD_KEY" val="{&quot;13&quot;:[20481778],&quot;65&quot;:[20233329]}"/>
</p:tagLst>
</file>

<file path=ppt/tags/tag2.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INDEX" val="07"/>
  <p:tag name="KSO_WM_TEMPLATE_CATEGORY" val="custom"/>
</p:tagLst>
</file>

<file path=ppt/tags/tag3.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INDEX" val="07"/>
  <p:tag name="KSO_WM_TEMPLATE_CATEGORY" val="custom"/>
</p:tagLst>
</file>

<file path=ppt/tags/tag4.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INDEX" val="07"/>
  <p:tag name="KSO_WM_TEMPLATE_CATEGORY" val="custom"/>
</p:tagLst>
</file>

<file path=ppt/tags/tag5.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INDEX" val="07"/>
  <p:tag name="KSO_WM_TEMPLATE_CATEGORY" val="custom"/>
</p:tagLst>
</file>

<file path=ppt/tags/tag6.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INDEX" val="07"/>
  <p:tag name="KSO_WM_TEMPLATE_CATEGORY" val="custom"/>
</p:tagLst>
</file>

<file path=ppt/tags/tag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LAYERLEVEL" val="1"/>
  <p:tag name="KSO_WM_TEMPLATE_INDEX" val="07"/>
  <p:tag name="KSO_WM_TEMPLATE_CATEGORY" val="custom"/>
</p:tagLst>
</file>

<file path=ppt/tags/tag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LAYERLEVEL" val="1"/>
  <p:tag name="KSO_WM_TEMPLATE_INDEX" val="07"/>
  <p:tag name="KSO_WM_TEMPLATE_CATEGORY" val="custom"/>
</p:tagLst>
</file>

<file path=ppt/tags/tag9.xml><?xml version="1.0" encoding="utf-8"?>
<p:tagLst xmlns:a="http://schemas.openxmlformats.org/drawingml/2006/main" xmlns:r="http://schemas.openxmlformats.org/officeDocument/2006/relationships" xmlns:p="http://schemas.openxmlformats.org/presentationml/2006/main">
  <p:tag name="PA" val="v3.0.1"/>
  <p:tag name="KSO_WM_UNIT_ID" val="_1**"/>
  <p:tag name="KSO_WM_BEAUTIFY_FLAG" val="#wm#"/>
  <p:tag name="KSO_WM_TAG_VERSION" val="3.0"/>
  <p:tag name="KSO_WM_UNIT_LAYERLEVEL" val="1"/>
  <p:tag name="KSO_WM_TEMPLATE_INDEX" val="07"/>
  <p:tag name="KSO_WM_TEMPLATE_CATEGORY" val="custom"/>
</p:tagLst>
</file>

<file path=ppt/tags/tag1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LAYERLEVEL" val="1"/>
  <p:tag name="KSO_WM_TEMPLATE_INDEX" val="07"/>
  <p:tag name="KSO_WM_TEMPLATE_CATEGORY" val="custom"/>
</p:tagLst>
</file>

<file path=ppt/tags/tag1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LAYERLEVEL" val="1"/>
  <p:tag name="KSO_WM_TEMPLATE_INDEX" val="07"/>
  <p:tag name="KSO_WM_TEMPLATE_CATEGORY" val="custom"/>
</p:tagLst>
</file>

<file path=ppt/tags/tag1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LAYERLEVEL" val="1"/>
  <p:tag name="KSO_WM_TEMPLATE_INDEX" val="07"/>
  <p:tag name="KSO_WM_TEMPLATE_CATEGORY" val="custom"/>
</p:tagLst>
</file>

<file path=ppt/tags/tag1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LAYERLEVEL" val="1"/>
  <p:tag name="KSO_WM_TEMPLATE_INDEX" val="07"/>
  <p:tag name="KSO_WM_TEMPLATE_CATEGORY" val="custom"/>
</p:tagLst>
</file>

<file path=ppt/tags/tag14.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LAYERLEVEL" val="1"/>
  <p:tag name="KSO_WM_TEMPLATE_INDEX" val="07"/>
  <p:tag name="KSO_WM_TEMPLATE_CATEGORY" val="custom"/>
</p:tagLst>
</file>

<file path=ppt/tags/tag15.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LAYERLEVEL" val="1"/>
  <p:tag name="KSO_WM_TEMPLATE_INDEX" val="07"/>
  <p:tag name="KSO_WM_TEMPLATE_CATEGORY" val="custom"/>
</p:tagLst>
</file>

<file path=ppt/tags/tag16.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LAYERLEVEL" val="1"/>
  <p:tag name="KSO_WM_TEMPLATE_INDEX" val="07"/>
  <p:tag name="KSO_WM_TEMPLATE_CATEGORY" val="custom"/>
</p:tagLst>
</file>

<file path=ppt/tags/tag17.xml><?xml version="1.0" encoding="utf-8"?>
<p:tagLst xmlns:a="http://schemas.openxmlformats.org/drawingml/2006/main" xmlns:r="http://schemas.openxmlformats.org/officeDocument/2006/relationships" xmlns:p="http://schemas.openxmlformats.org/presentationml/2006/main">
  <p:tag name="PA" val="v3.0.1"/>
  <p:tag name="KSO_WM_UNIT_ID" val="_2**"/>
  <p:tag name="KSO_WM_BEAUTIFY_FLAG" val="#wm#"/>
  <p:tag name="KSO_WM_TAG_VERSION" val="3.0"/>
  <p:tag name="KSO_WM_UNIT_LAYERLEVEL" val="1"/>
  <p:tag name="KSO_WM_TEMPLATE_INDEX" val="07"/>
  <p:tag name="KSO_WM_TEMPLATE_CATEGORY" val="custom"/>
</p:tagLst>
</file>

<file path=ppt/tags/tag18.xml><?xml version="1.0" encoding="utf-8"?>
<p:tagLst xmlns:a="http://schemas.openxmlformats.org/drawingml/2006/main" xmlns:r="http://schemas.openxmlformats.org/officeDocument/2006/relationships" xmlns:p="http://schemas.openxmlformats.org/presentationml/2006/main">
  <p:tag name="PA" val="v3.0.1"/>
  <p:tag name="KSO_WM_UNIT_ID" val="_2**"/>
  <p:tag name="KSO_WM_BEAUTIFY_FLAG" val="#wm#"/>
  <p:tag name="KSO_WM_TAG_VERSION" val="3.0"/>
  <p:tag name="KSO_WM_UNIT_LAYERLEVEL" val="1"/>
  <p:tag name="KSO_WM_TEMPLATE_INDEX" val="07"/>
  <p:tag name="KSO_WM_TEMPLATE_CATEGORY" val="custom"/>
</p:tagLst>
</file>

<file path=ppt/tags/tag19.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0.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1.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2.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3.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4.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5.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6.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INDEX" val="07"/>
  <p:tag name="KSO_WM_TEMPLATE_CATEGORY" val="custom"/>
</p:tagLst>
</file>

<file path=ppt/tags/tag27.xml><?xml version="1.0" encoding="utf-8"?>
<p:tagLst xmlns:a="http://schemas.openxmlformats.org/drawingml/2006/main" xmlns:r="http://schemas.openxmlformats.org/officeDocument/2006/relationships" xmlns:p="http://schemas.openxmlformats.org/presentationml/2006/main">
  <p:tag name="PA" val="v3.0.1"/>
  <p:tag name="KSO_WM_UNIT_ID" val="_4**"/>
  <p:tag name="KSO_WM_BEAUTIFY_FLAG" val="#wm#"/>
  <p:tag name="KSO_WM_TAG_VERSION" val="3.0"/>
  <p:tag name="KSO_WM_UNIT_LAYERLEVEL" val="1"/>
  <p:tag name="KSO_WM_TEMPLATE_INDEX" val="07"/>
  <p:tag name="KSO_WM_TEMPLATE_CATEGORY" val="custom"/>
</p:tagLst>
</file>

<file path=ppt/tags/tag28.xml><?xml version="1.0" encoding="utf-8"?>
<p:tagLst xmlns:a="http://schemas.openxmlformats.org/drawingml/2006/main" xmlns:r="http://schemas.openxmlformats.org/officeDocument/2006/relationships" xmlns:p="http://schemas.openxmlformats.org/presentationml/2006/main">
  <p:tag name="PA" val="v3.0.1"/>
  <p:tag name="KSO_WM_UNIT_ID" val="_4**"/>
  <p:tag name="KSO_WM_BEAUTIFY_FLAG" val="#wm#"/>
  <p:tag name="KSO_WM_TAG_VERSION" val="3.0"/>
  <p:tag name="KSO_WM_UNIT_LAYERLEVEL" val="1"/>
  <p:tag name="KSO_WM_TEMPLATE_INDEX" val="07"/>
  <p:tag name="KSO_WM_TEMPLATE_CATEGORY" val="custom"/>
</p:tagLst>
</file>

<file path=ppt/tags/tag29.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LAYERLEVEL" val="1"/>
  <p:tag name="KSO_WM_TEMPLATE_INDEX" val="07"/>
  <p:tag name="KSO_WM_TEMPLATE_CATEGORY" val="custom"/>
</p:tagLst>
</file>

<file path=ppt/tags/tag30.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LAYERLEVEL" val="1"/>
  <p:tag name="KSO_WM_TEMPLATE_INDEX" val="07"/>
  <p:tag name="KSO_WM_TEMPLATE_CATEGORY" val="custom"/>
</p:tagLst>
</file>

<file path=ppt/tags/tag31.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LAYERLEVEL" val="1"/>
  <p:tag name="KSO_WM_TEMPLATE_INDEX" val="07"/>
  <p:tag name="KSO_WM_TEMPLATE_CATEGORY" val="custom"/>
</p:tagLst>
</file>

<file path=ppt/tags/tag32.xml><?xml version="1.0" encoding="utf-8"?>
<p:tagLst xmlns:a="http://schemas.openxmlformats.org/drawingml/2006/main" xmlns:r="http://schemas.openxmlformats.org/officeDocument/2006/relationships" xmlns:p="http://schemas.openxmlformats.org/presentationml/2006/main">
  <p:tag name="PA" val="v3.0.1"/>
  <p:tag name="KSO_WM_UNIT_ID" val="_5**"/>
  <p:tag name="KSO_WM_BEAUTIFY_FLAG" val="#wm#"/>
  <p:tag name="KSO_WM_TAG_VERSION" val="3.0"/>
  <p:tag name="KSO_WM_UNIT_LAYERLEVEL" val="1"/>
  <p:tag name="KSO_WM_TEMPLATE_INDEX" val="07"/>
  <p:tag name="KSO_WM_TEMPLATE_CATEGORY" val="custom"/>
</p:tagLst>
</file>

<file path=ppt/tags/tag33.xml><?xml version="1.0" encoding="utf-8"?>
<p:tagLst xmlns:a="http://schemas.openxmlformats.org/drawingml/2006/main" xmlns:r="http://schemas.openxmlformats.org/officeDocument/2006/relationships" xmlns:p="http://schemas.openxmlformats.org/presentationml/2006/main">
  <p:tag name="PA" val="v3.0.1"/>
  <p:tag name="KSO_WM_UNIT_ID" val="_5**"/>
  <p:tag name="KSO_WM_BEAUTIFY_FLAG" val="#wm#"/>
  <p:tag name="KSO_WM_TAG_VERSION" val="3.0"/>
  <p:tag name="KSO_WM_UNIT_LAYERLEVEL" val="1"/>
  <p:tag name="KSO_WM_TEMPLATE_INDEX" val="07"/>
  <p:tag name="KSO_WM_TEMPLATE_CATEGORY" val="custom"/>
</p:tagLst>
</file>

<file path=ppt/tags/tag34.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INDEX" val="07"/>
  <p:tag name="KSO_WM_TEMPLATE_CATEGORY" val="custom"/>
</p:tagLst>
</file>

<file path=ppt/tags/tag35.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INDEX" val="07"/>
  <p:tag name="KSO_WM_TEMPLATE_CATEGORY" val="custom"/>
</p:tagLst>
</file>

<file path=ppt/tags/tag36.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INDEX" val="07"/>
  <p:tag name="KSO_WM_TEMPLATE_CATEGORY" val="custom"/>
</p:tagLst>
</file>

<file path=ppt/tags/tag37.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INDEX" val="07"/>
  <p:tag name="KSO_WM_TEMPLATE_CATEGORY" val="custom"/>
</p:tagLst>
</file>

<file path=ppt/tags/tag38.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INDEX" val="07"/>
  <p:tag name="KSO_WM_TEMPLATE_CATEGORY" val="custom"/>
</p:tagLst>
</file>

<file path=ppt/tags/tag39.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INDEX" val="07"/>
  <p:tag name="KSO_WM_TEMPLATE_CATEGORY" val="custom"/>
</p:tagLst>
</file>

<file path=ppt/tags/tag40.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INDEX" val="07"/>
  <p:tag name="KSO_WM_TEMPLATE_CATEGORY" val="custom"/>
</p:tagLst>
</file>

<file path=ppt/tags/tag41.xml><?xml version="1.0" encoding="utf-8"?>
<p:tagLst xmlns:a="http://schemas.openxmlformats.org/drawingml/2006/main" xmlns:r="http://schemas.openxmlformats.org/officeDocument/2006/relationships" xmlns:p="http://schemas.openxmlformats.org/presentationml/2006/main">
  <p:tag name="PA" val="v3.0.1"/>
  <p:tag name="KSO_WM_UNIT_ID" val="_6**"/>
  <p:tag name="KSO_WM_BEAUTIFY_FLAG" val="#wm#"/>
  <p:tag name="KSO_WM_TAG_VERSION" val="3.0"/>
  <p:tag name="KSO_WM_UNIT_LAYERLEVEL" val="1"/>
  <p:tag name="KSO_WM_TEMPLATE_INDEX" val="07"/>
  <p:tag name="KSO_WM_TEMPLATE_CATEGORY" val="custom"/>
</p:tagLst>
</file>

<file path=ppt/tags/tag42.xml><?xml version="1.0" encoding="utf-8"?>
<p:tagLst xmlns:a="http://schemas.openxmlformats.org/drawingml/2006/main" xmlns:r="http://schemas.openxmlformats.org/officeDocument/2006/relationships" xmlns:p="http://schemas.openxmlformats.org/presentationml/2006/main">
  <p:tag name="PA" val="v3.0.1"/>
  <p:tag name="KSO_WM_UNIT_ID" val="_6**"/>
  <p:tag name="KSO_WM_BEAUTIFY_FLAG" val="#wm#"/>
  <p:tag name="KSO_WM_TAG_VERSION" val="3.0"/>
  <p:tag name="KSO_WM_UNIT_LAYERLEVEL" val="1"/>
  <p:tag name="KSO_WM_TEMPLATE_INDEX" val="07"/>
  <p:tag name="KSO_WM_TEMPLATE_CATEGORY" val="custom"/>
</p:tagLst>
</file>

<file path=ppt/tags/tag43.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44.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45.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46.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47.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48.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49.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50.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51.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52.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53.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INDEX" val="07"/>
  <p:tag name="KSO_WM_TEMPLATE_CATEGORY" val="custom"/>
</p:tagLst>
</file>

<file path=ppt/tags/tag54.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INDEX" val="07"/>
  <p:tag name="KSO_WM_TEMPLATE_CATEGORY" val="custom"/>
</p:tagLst>
</file>

<file path=ppt/tags/tag55.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INDEX" val="07"/>
  <p:tag name="KSO_WM_TEMPLATE_CATEGORY" val="custom"/>
</p:tagLst>
</file>

<file path=ppt/tags/tag56.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INDEX" val="07"/>
  <p:tag name="KSO_WM_TEMPLATE_CATEGORY" val="custom"/>
</p:tagLst>
</file>

<file path=ppt/tags/tag57.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INDEX" val="07"/>
  <p:tag name="KSO_WM_TEMPLATE_CATEGORY" val="custom"/>
</p:tagLst>
</file>

<file path=ppt/tags/tag58.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INDEX" val="07"/>
  <p:tag name="KSO_WM_TEMPLATE_CATEGORY" val="custom"/>
</p:tagLst>
</file>

<file path=ppt/tags/tag59.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INDEX" val="07"/>
  <p:tag name="KSO_WM_TEMPLATE_CATEGORY" val="custom"/>
</p:tagLst>
</file>

<file path=ppt/tags/tag60.xml><?xml version="1.0" encoding="utf-8"?>
<p:tagLst xmlns:a="http://schemas.openxmlformats.org/drawingml/2006/main" xmlns:r="http://schemas.openxmlformats.org/officeDocument/2006/relationships" xmlns:p="http://schemas.openxmlformats.org/presentationml/2006/main">
  <p:tag name="PA" val="v3.0.1"/>
  <p:tag name="KSO_WM_UNIT_ID" val="_8**"/>
  <p:tag name="KSO_WM_BEAUTIFY_FLAG" val="#wm#"/>
  <p:tag name="KSO_WM_TAG_VERSION" val="3.0"/>
  <p:tag name="KSO_WM_UNIT_LAYERLEVEL" val="1"/>
  <p:tag name="KSO_WM_TEMPLATE_INDEX" val="07"/>
  <p:tag name="KSO_WM_TEMPLATE_CATEGORY" val="custom"/>
</p:tagLst>
</file>

<file path=ppt/tags/tag61.xml><?xml version="1.0" encoding="utf-8"?>
<p:tagLst xmlns:a="http://schemas.openxmlformats.org/drawingml/2006/main" xmlns:r="http://schemas.openxmlformats.org/officeDocument/2006/relationships" xmlns:p="http://schemas.openxmlformats.org/presentationml/2006/main">
  <p:tag name="PA" val="v3.0.1"/>
  <p:tag name="KSO_WM_UNIT_ID" val="_8**"/>
  <p:tag name="KSO_WM_BEAUTIFY_FLAG" val="#wm#"/>
  <p:tag name="KSO_WM_TAG_VERSION" val="3.0"/>
  <p:tag name="KSO_WM_UNIT_LAYERLEVEL" val="1"/>
  <p:tag name="KSO_WM_TEMPLATE_INDEX" val="07"/>
  <p:tag name="KSO_WM_TEMPLATE_CATEGORY" val="custom"/>
</p:tagLst>
</file>

<file path=ppt/tags/tag62.xml><?xml version="1.0" encoding="utf-8"?>
<p:tagLst xmlns:a="http://schemas.openxmlformats.org/drawingml/2006/main" xmlns:r="http://schemas.openxmlformats.org/officeDocument/2006/relationships" xmlns:p="http://schemas.openxmlformats.org/presentationml/2006/main">
  <p:tag name="PA" val="v3.0.1"/>
  <p:tag name="KSO_WM_UNIT_ID" val="_8**"/>
  <p:tag name="KSO_WM_BEAUTIFY_FLAG" val="#wm#"/>
  <p:tag name="KSO_WM_TAG_VERSION" val="3.0"/>
  <p:tag name="KSO_WM_UNIT_LAYERLEVEL" val="1"/>
  <p:tag name="KSO_WM_TEMPLATE_INDEX" val="07"/>
  <p:tag name="KSO_WM_TEMPLATE_CATEGORY" val="custom"/>
</p:tagLst>
</file>

<file path=ppt/tags/tag63.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LAYERLEVEL" val="1"/>
  <p:tag name="KSO_WM_TEMPLATE_INDEX" val="07"/>
  <p:tag name="KSO_WM_TEMPLATE_CATEGORY" val="custom"/>
</p:tagLst>
</file>

<file path=ppt/tags/tag64.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LAYERLEVEL" val="1"/>
  <p:tag name="KSO_WM_TEMPLATE_INDEX" val="07"/>
  <p:tag name="KSO_WM_TEMPLATE_CATEGORY" val="custom"/>
</p:tagLst>
</file>

<file path=ppt/tags/tag65.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LAYERLEVEL" val="1"/>
  <p:tag name="KSO_WM_TEMPLATE_INDEX" val="07"/>
  <p:tag name="KSO_WM_TEMPLATE_CATEGORY" val="custom"/>
</p:tagLst>
</file>

<file path=ppt/tags/tag66.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LAYERLEVEL" val="1"/>
  <p:tag name="KSO_WM_TEMPLATE_INDEX" val="07"/>
  <p:tag name="KSO_WM_TEMPLATE_CATEGORY" val="custom"/>
</p:tagLst>
</file>

<file path=ppt/tags/tag67.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68.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69.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70.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71.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72.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73.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74.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LAYERLEVEL" val="1"/>
  <p:tag name="KSO_WM_TEMPLATE_INDEX" val="07"/>
  <p:tag name="KSO_WM_TEMPLATE_CATEGORY" val="custom"/>
</p:tagLst>
</file>

<file path=ppt/tags/tag75.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LAYERLEVEL" val="1"/>
  <p:tag name="KSO_WM_TEMPLATE_INDEX" val="07"/>
  <p:tag name="KSO_WM_TEMPLATE_CATEGORY" val="custom"/>
</p:tagLst>
</file>

<file path=ppt/tags/tag76.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LAYERLEVEL" val="1"/>
  <p:tag name="KSO_WM_TEMPLATE_INDEX" val="07"/>
  <p:tag name="KSO_WM_TEMPLATE_CATEGORY" val="custom"/>
</p:tagLst>
</file>

<file path=ppt/tags/tag77.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LAYERLEVEL" val="1"/>
  <p:tag name="KSO_WM_TEMPLATE_INDEX" val="07"/>
  <p:tag name="KSO_WM_TEMPLATE_CATEGORY" val="custom"/>
</p:tagLst>
</file>

<file path=ppt/tags/tag78.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LAYERLEVEL" val="1"/>
  <p:tag name="KSO_WM_TEMPLATE_INDEX" val="07"/>
  <p:tag name="KSO_WM_TEMPLATE_CATEGORY" val="custom"/>
</p:tagLst>
</file>

<file path=ppt/tags/tag79.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LAYERLEVEL" val="1"/>
  <p:tag name="KSO_WM_TEMPLATE_INDEX" val="07"/>
  <p:tag name="KSO_WM_TEMPLATE_CATEGORY" val="custom"/>
</p:tagLst>
</file>

<file path=ppt/tags/tag80.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LAYERLEVEL" val="1"/>
  <p:tag name="KSO_WM_TEMPLATE_INDEX" val="07"/>
  <p:tag name="KSO_WM_TEMPLATE_CATEGORY" val="custom"/>
</p:tagLst>
</file>

<file path=ppt/tags/tag81.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LAYERLEVEL" val="1"/>
  <p:tag name="KSO_WM_TEMPLATE_INDEX" val="07"/>
  <p:tag name="KSO_WM_TEMPLATE_CATEGORY" val="custom"/>
</p:tagLst>
</file>

<file path=ppt/tags/tag82.xml><?xml version="1.0" encoding="utf-8"?>
<p:tagLst xmlns:a="http://schemas.openxmlformats.org/drawingml/2006/main" xmlns:r="http://schemas.openxmlformats.org/officeDocument/2006/relationships" xmlns:p="http://schemas.openxmlformats.org/presentationml/2006/main">
  <p:tag name="KSO_WM_UNIT_ID" val="_12**"/>
  <p:tag name="KSO_WM_BEAUTIFY_FLAG" val="#wm#"/>
  <p:tag name="KSO_WM_TAG_VERSION" val="3.0"/>
  <p:tag name="KSO_WM_UNIT_LAYERLEVEL" val="1"/>
  <p:tag name="KSO_WM_TEMPLATE_INDEX" val="07"/>
  <p:tag name="KSO_WM_TEMPLATE_CATEGORY" val="custom"/>
</p:tagLst>
</file>

<file path=ppt/tags/tag83.xml><?xml version="1.0" encoding="utf-8"?>
<p:tagLst xmlns:a="http://schemas.openxmlformats.org/drawingml/2006/main" xmlns:r="http://schemas.openxmlformats.org/officeDocument/2006/relationships" xmlns:p="http://schemas.openxmlformats.org/presentationml/2006/main">
  <p:tag name="KSO_WM_UNIT_ID" val="_12**"/>
  <p:tag name="KSO_WM_BEAUTIFY_FLAG" val="#wm#"/>
  <p:tag name="KSO_WM_TAG_VERSION" val="3.0"/>
  <p:tag name="KSO_WM_UNIT_LAYERLEVEL" val="1"/>
  <p:tag name="KSO_WM_TEMPLATE_INDEX" val="07"/>
  <p:tag name="KSO_WM_TEMPLATE_CATEGORY" val="custom"/>
</p:tagLst>
</file>

<file path=ppt/tags/tag84.xml><?xml version="1.0" encoding="utf-8"?>
<p:tagLst xmlns:a="http://schemas.openxmlformats.org/drawingml/2006/main" xmlns:r="http://schemas.openxmlformats.org/officeDocument/2006/relationships" xmlns:p="http://schemas.openxmlformats.org/presentationml/2006/main">
  <p:tag name="KSO_WM_UNIT_ID" val="_12**"/>
  <p:tag name="KSO_WM_BEAUTIFY_FLAG" val="#wm#"/>
  <p:tag name="KSO_WM_TAG_VERSION" val="3.0"/>
  <p:tag name="KSO_WM_UNIT_LAYERLEVEL" val="1"/>
  <p:tag name="KSO_WM_TEMPLATE_INDEX" val="07"/>
  <p:tag name="KSO_WM_TEMPLATE_CATEGORY" val="custom"/>
</p:tagLst>
</file>

<file path=ppt/tags/tag85.xml><?xml version="1.0" encoding="utf-8"?>
<p:tagLst xmlns:a="http://schemas.openxmlformats.org/drawingml/2006/main" xmlns:r="http://schemas.openxmlformats.org/officeDocument/2006/relationships" xmlns:p="http://schemas.openxmlformats.org/presentationml/2006/main">
  <p:tag name="KSO_WM_UNIT_ID" val="_12**"/>
  <p:tag name="KSO_WM_BEAUTIFY_FLAG" val="#wm#"/>
  <p:tag name="KSO_WM_TAG_VERSION" val="3.0"/>
  <p:tag name="KSO_WM_UNIT_LAYERLEVEL" val="1"/>
  <p:tag name="KSO_WM_TEMPLATE_INDEX" val="07"/>
  <p:tag name="KSO_WM_TEMPLATE_CATEGORY" val="custom"/>
</p:tagLst>
</file>

<file path=ppt/tags/tag86.xml><?xml version="1.0" encoding="utf-8"?>
<p:tagLst xmlns:a="http://schemas.openxmlformats.org/drawingml/2006/main" xmlns:r="http://schemas.openxmlformats.org/officeDocument/2006/relationships" xmlns:p="http://schemas.openxmlformats.org/presentationml/2006/main">
  <p:tag name="KSO_WM_UNIT_ID" val="_12**"/>
  <p:tag name="KSO_WM_BEAUTIFY_FLAG" val="#wm#"/>
  <p:tag name="KSO_WM_TAG_VERSION" val="3.0"/>
  <p:tag name="KSO_WM_UNIT_LAYERLEVEL" val="1"/>
  <p:tag name="KSO_WM_TEMPLATE_INDEX" val="07"/>
  <p:tag name="KSO_WM_TEMPLATE_CATEGORY" val="custom"/>
</p:tagLst>
</file>

<file path=ppt/tags/tag87.xml><?xml version="1.0" encoding="utf-8"?>
<p:tagLst xmlns:a="http://schemas.openxmlformats.org/drawingml/2006/main" xmlns:r="http://schemas.openxmlformats.org/officeDocument/2006/relationships" xmlns:p="http://schemas.openxmlformats.org/presentationml/2006/main">
  <p:tag name="KSO_WM_UNIT_ID" val="_12**"/>
  <p:tag name="KSO_WM_BEAUTIFY_FLAG" val="#wm#"/>
  <p:tag name="KSO_WM_TAG_VERSION" val="3.0"/>
  <p:tag name="KSO_WM_UNIT_LAYERLEVEL" val="1"/>
  <p:tag name="KSO_WM_TEMPLATE_INDEX" val="07"/>
  <p:tag name="KSO_WM_TEMPLATE_CATEGORY" val="custom"/>
</p:tagLst>
</file>

<file path=ppt/tags/tag88.xml><?xml version="1.0" encoding="utf-8"?>
<p:tagLst xmlns:a="http://schemas.openxmlformats.org/drawingml/2006/main" xmlns:r="http://schemas.openxmlformats.org/officeDocument/2006/relationships" xmlns:p="http://schemas.openxmlformats.org/presentationml/2006/main">
  <p:tag name="KSO_WM_UNIT_ID" val="_13**"/>
  <p:tag name="KSO_WM_BEAUTIFY_FLAG" val="#wm#"/>
  <p:tag name="KSO_WM_TAG_VERSION" val="3.0"/>
  <p:tag name="KSO_WM_UNIT_LAYERLEVEL" val="1"/>
  <p:tag name="KSO_WM_TEMPLATE_INDEX" val="07"/>
  <p:tag name="KSO_WM_TEMPLATE_CATEGORY" val="custom"/>
</p:tagLst>
</file>

<file path=ppt/tags/tag89.xml><?xml version="1.0" encoding="utf-8"?>
<p:tagLst xmlns:a="http://schemas.openxmlformats.org/drawingml/2006/main" xmlns:r="http://schemas.openxmlformats.org/officeDocument/2006/relationships" xmlns:p="http://schemas.openxmlformats.org/presentationml/2006/main">
  <p:tag name="KSO_WM_UNIT_ID" val="_13**"/>
  <p:tag name="KSO_WM_BEAUTIFY_FLAG" val="#wm#"/>
  <p:tag name="KSO_WM_TAG_VERSION" val="3.0"/>
  <p:tag name="KSO_WM_UNIT_LAYERLEVEL" val="1"/>
  <p:tag name="KSO_WM_TEMPLATE_INDEX" val="07"/>
  <p:tag name="KSO_WM_TEMPLATE_CATEGORY" val="custom"/>
</p:tagLst>
</file>

<file path=ppt/tags/tag90.xml><?xml version="1.0" encoding="utf-8"?>
<p:tagLst xmlns:a="http://schemas.openxmlformats.org/drawingml/2006/main" xmlns:r="http://schemas.openxmlformats.org/officeDocument/2006/relationships" xmlns:p="http://schemas.openxmlformats.org/presentationml/2006/main">
  <p:tag name="KSO_WM_UNIT_ID" val="_13**"/>
  <p:tag name="KSO_WM_BEAUTIFY_FLAG" val="#wm#"/>
  <p:tag name="KSO_WM_TAG_VERSION" val="3.0"/>
  <p:tag name="KSO_WM_UNIT_LAYERLEVEL" val="1"/>
  <p:tag name="KSO_WM_TEMPLATE_INDEX" val="07"/>
  <p:tag name="KSO_WM_TEMPLATE_CATEGORY" val="custom"/>
</p:tagLst>
</file>

<file path=ppt/tags/tag91.xml><?xml version="1.0" encoding="utf-8"?>
<p:tagLst xmlns:a="http://schemas.openxmlformats.org/drawingml/2006/main" xmlns:r="http://schemas.openxmlformats.org/officeDocument/2006/relationships" xmlns:p="http://schemas.openxmlformats.org/presentationml/2006/main">
  <p:tag name="KSO_WM_UNIT_ID" val="_13**"/>
  <p:tag name="KSO_WM_BEAUTIFY_FLAG" val="#wm#"/>
  <p:tag name="KSO_WM_TAG_VERSION" val="3.0"/>
  <p:tag name="KSO_WM_UNIT_LAYERLEVEL" val="1"/>
  <p:tag name="KSO_WM_TEMPLATE_INDEX" val="07"/>
  <p:tag name="KSO_WM_TEMPLATE_CATEGORY" val="custom"/>
</p:tagLst>
</file>

<file path=ppt/tags/tag92.xml><?xml version="1.0" encoding="utf-8"?>
<p:tagLst xmlns:a="http://schemas.openxmlformats.org/drawingml/2006/main" xmlns:r="http://schemas.openxmlformats.org/officeDocument/2006/relationships" xmlns:p="http://schemas.openxmlformats.org/presentationml/2006/main">
  <p:tag name="KSO_WM_UNIT_ID" val="_13**"/>
  <p:tag name="KSO_WM_BEAUTIFY_FLAG" val="#wm#"/>
  <p:tag name="KSO_WM_TAG_VERSION" val="3.0"/>
  <p:tag name="KSO_WM_UNIT_LAYERLEVEL" val="1"/>
  <p:tag name="KSO_WM_TEMPLATE_INDEX" val="07"/>
  <p:tag name="KSO_WM_TEMPLATE_CATEGORY" val="custom"/>
</p:tagLst>
</file>

<file path=ppt/tags/tag93.xml><?xml version="1.0" encoding="utf-8"?>
<p:tagLst xmlns:a="http://schemas.openxmlformats.org/drawingml/2006/main" xmlns:r="http://schemas.openxmlformats.org/officeDocument/2006/relationships" xmlns:p="http://schemas.openxmlformats.org/presentationml/2006/main">
  <p:tag name="KSO_WM_UNIT_ID" val="_13**"/>
  <p:tag name="KSO_WM_BEAUTIFY_FLAG" val="#wm#"/>
  <p:tag name="KSO_WM_TAG_VERSION" val="3.0"/>
  <p:tag name="KSO_WM_UNIT_LAYERLEVEL" val="1"/>
  <p:tag name="KSO_WM_TEMPLATE_INDEX" val="07"/>
  <p:tag name="KSO_WM_TEMPLATE_CATEGORY" val="custom"/>
</p:tagLst>
</file>

<file path=ppt/tags/tag94.xml><?xml version="1.0" encoding="utf-8"?>
<p:tagLst xmlns:a="http://schemas.openxmlformats.org/drawingml/2006/main" xmlns:r="http://schemas.openxmlformats.org/officeDocument/2006/relationships" xmlns:p="http://schemas.openxmlformats.org/presentationml/2006/main">
  <p:tag name="KSO_WM_UNIT_ID" val="_14**"/>
  <p:tag name="KSO_WM_BEAUTIFY_FLAG" val="#wm#"/>
  <p:tag name="KSO_WM_TAG_VERSION" val="3.0"/>
  <p:tag name="KSO_WM_UNIT_LAYERLEVEL" val="1"/>
  <p:tag name="KSO_WM_TEMPLATE_INDEX" val="07"/>
  <p:tag name="KSO_WM_TEMPLATE_CATEGORY" val="custom"/>
</p:tagLst>
</file>

<file path=ppt/tags/tag95.xml><?xml version="1.0" encoding="utf-8"?>
<p:tagLst xmlns:a="http://schemas.openxmlformats.org/drawingml/2006/main" xmlns:r="http://schemas.openxmlformats.org/officeDocument/2006/relationships" xmlns:p="http://schemas.openxmlformats.org/presentationml/2006/main">
  <p:tag name="KSO_WM_UNIT_ID" val="_14**"/>
  <p:tag name="KSO_WM_BEAUTIFY_FLAG" val="#wm#"/>
  <p:tag name="KSO_WM_TAG_VERSION" val="3.0"/>
  <p:tag name="KSO_WM_UNIT_LAYERLEVEL" val="1"/>
  <p:tag name="KSO_WM_TEMPLATE_INDEX" val="07"/>
  <p:tag name="KSO_WM_TEMPLATE_CATEGORY" val="custom"/>
</p:tagLst>
</file>

<file path=ppt/tags/tag96.xml><?xml version="1.0" encoding="utf-8"?>
<p:tagLst xmlns:a="http://schemas.openxmlformats.org/drawingml/2006/main" xmlns:r="http://schemas.openxmlformats.org/officeDocument/2006/relationships" xmlns:p="http://schemas.openxmlformats.org/presentationml/2006/main">
  <p:tag name="KSO_WM_UNIT_ID" val="_14**"/>
  <p:tag name="KSO_WM_BEAUTIFY_FLAG" val="#wm#"/>
  <p:tag name="KSO_WM_TAG_VERSION" val="3.0"/>
  <p:tag name="KSO_WM_UNIT_LAYERLEVEL" val="1"/>
  <p:tag name="KSO_WM_TEMPLATE_INDEX" val="07"/>
  <p:tag name="KSO_WM_TEMPLATE_CATEGORY" val="custom"/>
</p:tagLst>
</file>

<file path=ppt/tags/tag97.xml><?xml version="1.0" encoding="utf-8"?>
<p:tagLst xmlns:a="http://schemas.openxmlformats.org/drawingml/2006/main" xmlns:r="http://schemas.openxmlformats.org/officeDocument/2006/relationships" xmlns:p="http://schemas.openxmlformats.org/presentationml/2006/main">
  <p:tag name="KSO_WM_UNIT_ID" val="_14**"/>
  <p:tag name="KSO_WM_BEAUTIFY_FLAG" val="#wm#"/>
  <p:tag name="KSO_WM_TAG_VERSION" val="3.0"/>
  <p:tag name="KSO_WM_UNIT_LAYERLEVEL" val="1"/>
  <p:tag name="KSO_WM_TEMPLATE_INDEX" val="07"/>
  <p:tag name="KSO_WM_TEMPLATE_CATEGORY" val="custom"/>
</p:tagLst>
</file>

<file path=ppt/tags/tag98.xml><?xml version="1.0" encoding="utf-8"?>
<p:tagLst xmlns:a="http://schemas.openxmlformats.org/drawingml/2006/main" xmlns:r="http://schemas.openxmlformats.org/officeDocument/2006/relationships" xmlns:p="http://schemas.openxmlformats.org/presentationml/2006/main">
  <p:tag name="KSO_WM_UNIT_ID" val="_14**"/>
  <p:tag name="KSO_WM_BEAUTIFY_FLAG" val="#wm#"/>
  <p:tag name="KSO_WM_TAG_VERSION" val="3.0"/>
  <p:tag name="KSO_WM_UNIT_LAYERLEVEL" val="1"/>
  <p:tag name="KSO_WM_TEMPLATE_INDEX" val="07"/>
  <p:tag name="KSO_WM_TEMPLATE_CATEGORY" val="custom"/>
</p:tagLst>
</file>

<file path=ppt/tags/tag99.xml><?xml version="1.0" encoding="utf-8"?>
<p:tagLst xmlns:a="http://schemas.openxmlformats.org/drawingml/2006/main" xmlns:r="http://schemas.openxmlformats.org/officeDocument/2006/relationships" xmlns:p="http://schemas.openxmlformats.org/presentationml/2006/main">
  <p:tag name="KSO_WM_UNIT_ID" val="_15**"/>
  <p:tag name="KSO_WM_BEAUTIFY_FLAG" val="#wm#"/>
  <p:tag name="KSO_WM_TAG_VERSION" val="3.0"/>
  <p:tag name="KSO_WM_UNIT_LAYERLEVEL" val="1"/>
  <p:tag name="KSO_WM_TEMPLATE_INDEX" val="07"/>
  <p:tag name="KSO_WM_TEMPLATE_CATEGORY" val="custom"/>
</p:tagLst>
</file>

<file path=ppt/tags/tag100.xml><?xml version="1.0" encoding="utf-8"?>
<p:tagLst xmlns:a="http://schemas.openxmlformats.org/drawingml/2006/main" xmlns:r="http://schemas.openxmlformats.org/officeDocument/2006/relationships" xmlns:p="http://schemas.openxmlformats.org/presentationml/2006/main">
  <p:tag name="KSO_WM_UNIT_ID" val="_15**"/>
  <p:tag name="KSO_WM_BEAUTIFY_FLAG" val="#wm#"/>
  <p:tag name="KSO_WM_TAG_VERSION" val="3.0"/>
  <p:tag name="KSO_WM_UNIT_LAYERLEVEL" val="1"/>
  <p:tag name="KSO_WM_TEMPLATE_INDEX" val="07"/>
  <p:tag name="KSO_WM_TEMPLATE_CATEGORY" val="custom"/>
</p:tagLst>
</file>

<file path=ppt/tags/tag101.xml><?xml version="1.0" encoding="utf-8"?>
<p:tagLst xmlns:a="http://schemas.openxmlformats.org/drawingml/2006/main" xmlns:r="http://schemas.openxmlformats.org/officeDocument/2006/relationships" xmlns:p="http://schemas.openxmlformats.org/presentationml/2006/main">
  <p:tag name="KSO_WM_UNIT_ID" val="_15**"/>
  <p:tag name="KSO_WM_BEAUTIFY_FLAG" val="#wm#"/>
  <p:tag name="KSO_WM_TAG_VERSION" val="3.0"/>
  <p:tag name="KSO_WM_UNIT_LAYERLEVEL" val="1"/>
  <p:tag name="KSO_WM_TEMPLATE_INDEX" val="07"/>
  <p:tag name="KSO_WM_TEMPLATE_CATEGORY" val="custom"/>
</p:tagLst>
</file>

<file path=ppt/tags/tag102.xml><?xml version="1.0" encoding="utf-8"?>
<p:tagLst xmlns:a="http://schemas.openxmlformats.org/drawingml/2006/main" xmlns:r="http://schemas.openxmlformats.org/officeDocument/2006/relationships" xmlns:p="http://schemas.openxmlformats.org/presentationml/2006/main">
  <p:tag name="KSO_WM_UNIT_ID" val="_15**"/>
  <p:tag name="KSO_WM_BEAUTIFY_FLAG" val="#wm#"/>
  <p:tag name="KSO_WM_TAG_VERSION" val="3.0"/>
  <p:tag name="KSO_WM_UNIT_LAYERLEVEL" val="1"/>
  <p:tag name="KSO_WM_TEMPLATE_INDEX" val="07"/>
  <p:tag name="KSO_WM_TEMPLATE_CATEGORY" val="custom"/>
</p:tagLst>
</file>

<file path=ppt/tags/tag103.xml><?xml version="1.0" encoding="utf-8"?>
<p:tagLst xmlns:a="http://schemas.openxmlformats.org/drawingml/2006/main" xmlns:r="http://schemas.openxmlformats.org/officeDocument/2006/relationships" xmlns:p="http://schemas.openxmlformats.org/presentationml/2006/main">
  <p:tag name="KSO_WM_UNIT_ID" val="_15**"/>
  <p:tag name="KSO_WM_BEAUTIFY_FLAG" val="#wm#"/>
  <p:tag name="KSO_WM_TAG_VERSION" val="3.0"/>
  <p:tag name="KSO_WM_UNIT_LAYERLEVEL" val="1"/>
  <p:tag name="KSO_WM_TEMPLATE_INDEX" val="07"/>
  <p:tag name="KSO_WM_TEMPLATE_CATEGORY" val="custom"/>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KSO_WM_SLIDE_TYPE" val="title"/>
  <p:tag name="KSO_WM_TEMPLATE_SUBCATEGORY" val="29"/>
  <p:tag name="KSO_WM_TEMPLATE_COLOR_TYPE" val="0"/>
  <p:tag name="KSO_WM_TAG_VERSION" val="3.0"/>
  <p:tag name="KSO_WM_TEMPLATE_PLACEHOLDER_POS" val="320,90,768,427.5"/>
  <p:tag name="KSO_WM_SLIDE_SUBTYPE" val="pureTxt"/>
  <p:tag name="KSO_WM_SLIDE_ITEM_CNT" val="0"/>
  <p:tag name="KSO_WM_TEMPLATE_INDEX" val="07"/>
  <p:tag name="KSO_WM_SLIDE_THEME_ID" val="20235282"/>
  <p:tag name="KSO_WM_SLIDE_INDEX" val="1"/>
  <p:tag name="KSO_WM_BEAUTIFY_FLAG" val="#wm#"/>
  <p:tag name="KSO_WM_TEMPLATE_CATEGORY" val="custom"/>
  <p:tag name="KSO_WM_TEMPLATE_THUMBS_INDEX" val="1、5"/>
  <p:tag name="KSO_WM_SLIDE_ID" val="custom07_1"/>
  <p:tag name="KSO_WM_SLIDE_LAYOUT" val="a"/>
  <p:tag name="KSO_WM_SLIDE_LAYOUT_CNT" val="1"/>
</p:tagLst>
</file>

<file path=ppt/tags/tag11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07_1*a*1"/>
  <p:tag name="KSO_WM_UNIT_LAYERLEVEL" val="1"/>
  <p:tag name="KSO_WM_TEMPLATE_INDEX" val="07"/>
  <p:tag name="KSO_WM_TEMPLATE_CATEGORY" val="custom"/>
</p:tagLst>
</file>

<file path=ppt/tags/tag118.xml><?xml version="1.0" encoding="utf-8"?>
<p:tagLst xmlns:a="http://schemas.openxmlformats.org/drawingml/2006/main" xmlns:r="http://schemas.openxmlformats.org/officeDocument/2006/relationships" xmlns:p="http://schemas.openxmlformats.org/presentationml/2006/main">
  <p:tag name="KSO_WM_SLIDE_TYPE" val="contents"/>
  <p:tag name="KSO_WM_TEMPLATE_SUBCATEGORY" val="29"/>
  <p:tag name="KSO_WM_TEMPLATE_COLOR_TYPE" val="0"/>
  <p:tag name="KSO_WM_TAG_VERSION" val="3.0"/>
  <p:tag name="KSO_WM_TEMPLATE_PLACEHOLDER_POS" val="288,0,960,480"/>
  <p:tag name="KSO_WM_TEMPLATE_PLACEHOLDER_POS2" val="288,0,960,480"/>
  <p:tag name="KSO_WM_SLIDE_SUBTYPE" val="diag"/>
  <p:tag name="KSO_WM_SLIDE_ITEM_CNT" val="4"/>
  <p:tag name="KSO_WM_TEMPLATE_INDEX" val="07"/>
  <p:tag name="KSO_WM_SLIDE_THEME_ID" val="20239011"/>
  <p:tag name="KSO_WM_SLIDE_INDEX" val="2"/>
  <p:tag name="KSO_WM_BEAUTIFY_FLAG" val="#wm#"/>
  <p:tag name="KSO_WM_TEMPLATE_CATEGORY" val="custom"/>
  <p:tag name="KSO_WM_ASSEMBLE_CHIP_INDEX" val="diag"/>
  <p:tag name="KSO_WM_DIAGRAM_GROUP_CODE" val="l1-1"/>
  <p:tag name="KSO_WM_SLIDE_ID" val="custom07_2"/>
  <p:tag name="KSO_WM_SLIDE_LAYOUT" val="l"/>
  <p:tag name="KSO_WM_SLIDE_LAYOUT_CNT" val="1"/>
</p:tagLst>
</file>

<file path=ppt/tags/tag119.xml><?xml version="1.0" encoding="utf-8"?>
<p:tagLst xmlns:a="http://schemas.openxmlformats.org/drawingml/2006/main" xmlns:r="http://schemas.openxmlformats.org/officeDocument/2006/relationships" xmlns:p="http://schemas.openxmlformats.org/presentationml/2006/main">
  <p:tag name="KSO_WM_DIAGRAM_VIRTUALLY_FRAME" val="{&quot;height&quot;:274.95834645669294,&quot;left&quot;:259.3250393700788,&quot;top&quot;:114.37496062992125,&quot;width&quot;:510.8}"/>
</p:tagLst>
</file>

<file path=ppt/tags/tag120.xml><?xml version="1.0" encoding="utf-8"?>
<p:tagLst xmlns:a="http://schemas.openxmlformats.org/drawingml/2006/main" xmlns:r="http://schemas.openxmlformats.org/officeDocument/2006/relationships" xmlns:p="http://schemas.openxmlformats.org/presentationml/2006/main">
  <p:tag name="KSO_WM_DIAGRAM_VIRTUALLY_FRAME" val="{&quot;height&quot;:274.95834645669294,&quot;left&quot;:259.3250393700788,&quot;top&quot;:114.37496062992125,&quot;width&quot;:510.8}"/>
</p:tagLst>
</file>

<file path=ppt/tags/tag121.xml><?xml version="1.0" encoding="utf-8"?>
<p:tagLst xmlns:a="http://schemas.openxmlformats.org/drawingml/2006/main" xmlns:r="http://schemas.openxmlformats.org/officeDocument/2006/relationships" xmlns:p="http://schemas.openxmlformats.org/presentationml/2006/main">
  <p:tag name="KSO_WM_DIAGRAM_VIRTUALLY_FRAME" val="{&quot;height&quot;:274.95834645669294,&quot;left&quot;:259.3250393700788,&quot;top&quot;:114.37496062992125,&quot;width&quot;:510.8}"/>
</p:tagLst>
</file>

<file path=ppt/tags/tag122.xml><?xml version="1.0" encoding="utf-8"?>
<p:tagLst xmlns:a="http://schemas.openxmlformats.org/drawingml/2006/main" xmlns:r="http://schemas.openxmlformats.org/officeDocument/2006/relationships" xmlns:p="http://schemas.openxmlformats.org/presentationml/2006/main">
  <p:tag name="KSO_WM_UNIT_TYPE" val="l_h_f"/>
  <p:tag name="KSO_WM_UNIT_SUBTYPE" val="a"/>
  <p:tag name="KSO_WM_UNIT_INDEX" val="1_4_1"/>
  <p:tag name="KSO_WM_BEAUTIFY_FLAG" val="#wm#"/>
  <p:tag name="KSO_WM_TAG_VERSION" val="3.0"/>
  <p:tag name="KSO_WM_DIAGRAM_VERSION" val="3"/>
  <p:tag name="KSO_WM_UNIT_PRESET_TEXT" val="第四节  大学生压力管理与挫折应对"/>
  <p:tag name="KSO_WM_TEMPLATE_INDEX" val="07"/>
  <p:tag name="KSO_WM_TEMPLATE_CATEGORY" val="custom"/>
  <p:tag name="KSO_WM_UNIT_ID" val="custom07_2*l_h_f*1_4_1"/>
  <p:tag name="KSO_WM_DIAGRAM_GROUP_CODE" val="l1-1"/>
  <p:tag name="KSO_WM_DIAGRAM_COLOR_TRICK" val="1"/>
  <p:tag name="KSO_WM_DIAGRAM_COLOR_TEXT_CAN_REMOVE" val="n"/>
  <p:tag name="KSO_WM_UNIT_LAYERLEVEL" val="1_1_1"/>
  <p:tag name="KSO_WM_DIAGRAM_VIRTUALLY_FRAME" val="{&quot;height&quot;:274.95834645669294,&quot;left&quot;:259.3250393700788,&quot;top&quot;:114.37496062992125,&quot;width&quot;:510.8}"/>
</p:tagLst>
</file>

<file path=ppt/tags/tag123.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h"/>
  <p:tag name="KSO_WM_UNIT_INDEX" val="1_4_2"/>
  <p:tag name="KSO_WM_BEAUTIFY_FLAG" val="#wm#"/>
  <p:tag name="KSO_WM_TAG_VERSION" val="3.0"/>
  <p:tag name="KSO_WM_DIAGRAM_VERSION" val="3"/>
  <p:tag name="KSO_WM_TEMPLATE_INDEX" val="07"/>
  <p:tag name="KSO_WM_TEMPLATE_CATEGORY" val="custom"/>
  <p:tag name="KSO_WM_UNIT_ID" val="custom07_2*l_h_i*1_4_2"/>
  <p:tag name="KSO_WM_DIAGRAM_GROUP_CODE" val="l1-1"/>
  <p:tag name="KSO_WM_DIAGRAM_COLOR_TRICK" val="1"/>
  <p:tag name="KSO_WM_DIAGRAM_COLOR_TEXT_CAN_REMOVE" val="n"/>
  <p:tag name="KSO_WM_UNIT_LAYERLEVEL" val="1_1_1"/>
  <p:tag name="KSO_WM_DIAGRAM_VIRTUALLY_FRAME" val="{&quot;height&quot;:274.95834645669294,&quot;left&quot;:259.3250393700788,&quot;top&quot;:114.37496062992125,&quot;width&quot;:510.8}"/>
</p:tagLst>
</file>

<file path=ppt/tags/tag124.xml><?xml version="1.0" encoding="utf-8"?>
<p:tagLst xmlns:a="http://schemas.openxmlformats.org/drawingml/2006/main" xmlns:r="http://schemas.openxmlformats.org/officeDocument/2006/relationships" xmlns:p="http://schemas.openxmlformats.org/presentationml/2006/main">
  <p:tag name="KSO_WM_UNIT_TYPE" val="l_h_f"/>
  <p:tag name="KSO_WM_UNIT_SUBTYPE" val="a"/>
  <p:tag name="KSO_WM_UNIT_INDEX" val="1_1_1"/>
  <p:tag name="KSO_WM_BEAUTIFY_FLAG" val="#wm#"/>
  <p:tag name="KSO_WM_TAG_VERSION" val="3.0"/>
  <p:tag name="KSO_WM_DIAGRAM_VERSION" val="3"/>
  <p:tag name="KSO_WM_UNIT_PRESET_TEXT" val="第一节  压力概述"/>
  <p:tag name="KSO_WM_TEMPLATE_INDEX" val="07"/>
  <p:tag name="KSO_WM_TEMPLATE_CATEGORY" val="custom"/>
  <p:tag name="KSO_WM_UNIT_ID" val="custom07_2*l_h_f*1_1_1"/>
  <p:tag name="KSO_WM_DIAGRAM_GROUP_CODE" val="l1-1"/>
  <p:tag name="KSO_WM_DIAGRAM_COLOR_TRICK" val="1"/>
  <p:tag name="KSO_WM_DIAGRAM_COLOR_TEXT_CAN_REMOVE" val="n"/>
  <p:tag name="KSO_WM_UNIT_LAYERLEVEL" val="1_1_1"/>
  <p:tag name="KSO_WM_DIAGRAM_VIRTUALLY_FRAME" val="{&quot;height&quot;:274.95834645669294,&quot;left&quot;:259.3250393700788,&quot;top&quot;:114.37496062992125,&quot;width&quot;:510.8}"/>
</p:tagLst>
</file>

<file path=ppt/tags/tag125.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h"/>
  <p:tag name="KSO_WM_UNIT_INDEX" val="1_1_2"/>
  <p:tag name="KSO_WM_BEAUTIFY_FLAG" val="#wm#"/>
  <p:tag name="KSO_WM_TAG_VERSION" val="3.0"/>
  <p:tag name="KSO_WM_DIAGRAM_VERSION" val="3"/>
  <p:tag name="KSO_WM_TEMPLATE_INDEX" val="07"/>
  <p:tag name="KSO_WM_TEMPLATE_CATEGORY" val="custom"/>
  <p:tag name="KSO_WM_UNIT_ID" val="custom07_2*l_h_i*1_1_2"/>
  <p:tag name="KSO_WM_DIAGRAM_GROUP_CODE" val="l1-1"/>
  <p:tag name="KSO_WM_DIAGRAM_COLOR_TRICK" val="1"/>
  <p:tag name="KSO_WM_DIAGRAM_COLOR_TEXT_CAN_REMOVE" val="n"/>
  <p:tag name="KSO_WM_UNIT_LAYERLEVEL" val="1_1_1"/>
  <p:tag name="KSO_WM_DIAGRAM_VIRTUALLY_FRAME" val="{&quot;height&quot;:274.95834645669294,&quot;left&quot;:259.3250393700788,&quot;top&quot;:114.37496062992125,&quot;width&quot;:510.8}"/>
</p:tagLst>
</file>

<file path=ppt/tags/tag126.xml><?xml version="1.0" encoding="utf-8"?>
<p:tagLst xmlns:a="http://schemas.openxmlformats.org/drawingml/2006/main" xmlns:r="http://schemas.openxmlformats.org/officeDocument/2006/relationships" xmlns:p="http://schemas.openxmlformats.org/presentationml/2006/main">
  <p:tag name="KSO_WM_UNIT_TYPE" val="l_h_f"/>
  <p:tag name="KSO_WM_UNIT_SUBTYPE" val="a"/>
  <p:tag name="KSO_WM_UNIT_INDEX" val="1_2_1"/>
  <p:tag name="KSO_WM_BEAUTIFY_FLAG" val="#wm#"/>
  <p:tag name="KSO_WM_TAG_VERSION" val="3.0"/>
  <p:tag name="KSO_WM_DIAGRAM_VERSION" val="3"/>
  <p:tag name="KSO_WM_UNIT_PRESET_TEXT" val="第二节  大学生挫折的原因"/>
  <p:tag name="KSO_WM_TEMPLATE_INDEX" val="07"/>
  <p:tag name="KSO_WM_TEMPLATE_CATEGORY" val="custom"/>
  <p:tag name="KSO_WM_UNIT_ID" val="custom07_2*l_h_f*1_2_1"/>
  <p:tag name="KSO_WM_DIAGRAM_GROUP_CODE" val="l1-1"/>
  <p:tag name="KSO_WM_DIAGRAM_COLOR_TRICK" val="1"/>
  <p:tag name="KSO_WM_DIAGRAM_COLOR_TEXT_CAN_REMOVE" val="n"/>
  <p:tag name="KSO_WM_UNIT_LAYERLEVEL" val="1_1_1"/>
  <p:tag name="KSO_WM_DIAGRAM_VIRTUALLY_FRAME" val="{&quot;height&quot;:274.95834645669294,&quot;left&quot;:259.3250393700788,&quot;top&quot;:114.37496062992125,&quot;width&quot;:510.8}"/>
</p:tagLst>
</file>

<file path=ppt/tags/tag127.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h"/>
  <p:tag name="KSO_WM_UNIT_INDEX" val="1_2_2"/>
  <p:tag name="KSO_WM_BEAUTIFY_FLAG" val="#wm#"/>
  <p:tag name="KSO_WM_TAG_VERSION" val="3.0"/>
  <p:tag name="KSO_WM_DIAGRAM_VERSION" val="3"/>
  <p:tag name="KSO_WM_TEMPLATE_INDEX" val="07"/>
  <p:tag name="KSO_WM_TEMPLATE_CATEGORY" val="custom"/>
  <p:tag name="KSO_WM_UNIT_ID" val="custom07_2*l_h_i*1_2_2"/>
  <p:tag name="KSO_WM_DIAGRAM_GROUP_CODE" val="l1-1"/>
  <p:tag name="KSO_WM_DIAGRAM_COLOR_TRICK" val="1"/>
  <p:tag name="KSO_WM_DIAGRAM_COLOR_TEXT_CAN_REMOVE" val="n"/>
  <p:tag name="KSO_WM_UNIT_LAYERLEVEL" val="1_1_1"/>
  <p:tag name="KSO_WM_DIAGRAM_VIRTUALLY_FRAME" val="{&quot;height&quot;:274.95834645669294,&quot;left&quot;:259.3250393700788,&quot;top&quot;:114.37496062992125,&quot;width&quot;:510.8}"/>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07"/>
</p:tagLst>
</file>

<file path=ppt/tags/tag129.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TEMPLATE_PLACEHOLDER_POS" val="240,60,720,495"/>
  <p:tag name="KSO_WM_SLIDE_SUBTYPE" val="pureTxt"/>
  <p:tag name="KSO_WM_SLIDE_ITEM_CNT" val="0"/>
  <p:tag name="KSO_WM_TEMPLATE_INDEX" val="07"/>
  <p:tag name="KSO_WM_SLIDE_THEME_ID" val="20231337"/>
  <p:tag name="KSO_WM_SLIDE_INDEX" val="3"/>
  <p:tag name="KSO_WM_BEAUTIFY_FLAG" val="#wm#"/>
  <p:tag name="KSO_WM_TEMPLATE_CATEGORY" val="custom"/>
  <p:tag name="KSO_WM_SLIDE_ID" val="custom07_3"/>
  <p:tag name="KSO_WM_SLIDE_LAYOUT" val="a"/>
  <p:tag name="KSO_WM_SLIDE_LAYOUT_CNT" val="1"/>
</p:tagLst>
</file>

<file path=ppt/tags/tag13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TEMPLATE_INDEX" val="07"/>
  <p:tag name="KSO_WM_TEMPLATE_CATEGORY" val="custom"/>
  <p:tag name="KSO_WM_UNIT_ID" val="custom07_3*a*1"/>
  <p:tag name="KSO_WM_UNIT_LAYERLEVEL" val="1"/>
</p:tagLst>
</file>

<file path=ppt/tags/tag131.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59.752*323.587"/>
  <p:tag name="KSO_WM_SLIDE_POSITION" val="366.62*137.925"/>
  <p:tag name="KSO_WM_SLIDE_LAYOUT" val="a_d_l"/>
  <p:tag name="KSO_WM_SLIDE_LAYOUT_CNT" val="1_1_1"/>
  <p:tag name="KSO_WM_SPECIAL_SOURCE" val="bdnull"/>
  <p:tag name="KSO_WM_DIAGRAM_GROUP_CODE" val="l1-1"/>
  <p:tag name="KSO_WM_SLIDE_DIAGTYPE" val="l"/>
  <p:tag name="KSO_WM_TEMPLATE_INDEX" val="20231775"/>
  <p:tag name="KSO_WM_TEMPLATE_SUBCATEGORY" val="0"/>
  <p:tag name="KSO_WM_SLIDE_INDEX" val="1"/>
  <p:tag name="KSO_WM_TAG_VERSION" val="3.0"/>
  <p:tag name="KSO_WM_SLIDE_ID" val="custom20231775_1"/>
  <p:tag name="KSO_WM_SLIDE_ITEM_CNT" val="3"/>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766_3*l_h_i*1_3_1"/>
  <p:tag name="KSO_WM_TEMPLATE_CATEGORY" val="diagram"/>
  <p:tag name="KSO_WM_TEMPLATE_INDEX" val="20231766"/>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93771653543297,&quot;left&quot;:83.84283464566933,&quot;top&quot;:114.77472440944882,&quot;width&quot;:842.51733285017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5799999833106995},&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Lst>
</file>

<file path=ppt/tags/tag13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66_3*l_h_a*1_3_1"/>
  <p:tag name="KSO_WM_TEMPLATE_CATEGORY" val="diagram"/>
  <p:tag name="KSO_WM_TEMPLATE_INDEX" val="20231766"/>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93771653543297,&quot;left&quot;:83.84283464566933,&quot;top&quot;:114.77472440944882,&quot;width&quot;:842.51733285017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项标题"/>
  <p:tag name="KSO_WM_UNIT_TEXT_FILL_FORE_SCHEMECOLOR_INDEX" val="1"/>
  <p:tag name="KSO_WM_UNIT_TEXT_FILL_TYPE" val="1"/>
</p:tagLst>
</file>

<file path=ppt/tags/tag13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66_3*l_h_f*1_3_1"/>
  <p:tag name="KSO_WM_TEMPLATE_CATEGORY" val="diagram"/>
  <p:tag name="KSO_WM_TEMPLATE_INDEX" val="20231766"/>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93771653543297,&quot;left&quot;:83.84283464566933,&quot;top&quot;:114.77472440944882,&quot;width&quot;:842.51733285017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添加文本具体内容，简明扼要地阐述您的观点。单击此处添加文本具体内容，简明扼要地阐述您的观点。"/>
  <p:tag name="KSO_WM_UNIT_TEXT_FILL_FORE_SCHEMECOLOR_INDEX" val="1"/>
  <p:tag name="KSO_WM_UNIT_TEXT_FILL_TYPE" val="1"/>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766_3*l_h_i*1_2_1"/>
  <p:tag name="KSO_WM_TEMPLATE_CATEGORY" val="diagram"/>
  <p:tag name="KSO_WM_TEMPLATE_INDEX" val="20231766"/>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93771653543297,&quot;left&quot;:83.84283464566933,&quot;top&quot;:114.77472440944882,&quot;width&quot;:842.51733285017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5799999833106995},&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Lst>
</file>

<file path=ppt/tags/tag13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66_3*l_h_a*1_2_1"/>
  <p:tag name="KSO_WM_TEMPLATE_CATEGORY" val="diagram"/>
  <p:tag name="KSO_WM_TEMPLATE_INDEX" val="20231766"/>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93771653543297,&quot;left&quot;:83.84283464566933,&quot;top&quot;:114.77472440944882,&quot;width&quot;:842.51733285017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项标题"/>
  <p:tag name="KSO_WM_UNIT_TEXT_FILL_FORE_SCHEMECOLOR_INDEX" val="1"/>
  <p:tag name="KSO_WM_UNIT_TEXT_FILL_TYPE" val="1"/>
</p:tagLst>
</file>

<file path=ppt/tags/tag13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66_3*l_h_f*1_2_1"/>
  <p:tag name="KSO_WM_TEMPLATE_CATEGORY" val="diagram"/>
  <p:tag name="KSO_WM_TEMPLATE_INDEX" val="20231766"/>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93771653543297,&quot;left&quot;:83.84283464566933,&quot;top&quot;:114.77472440944882,&quot;width&quot;:842.51733285017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添加文本具体内容，简明扼要地阐述您的观点。单击此处添加文本具体内容，简明扼要地阐述您的观点。"/>
  <p:tag name="KSO_WM_UNIT_TEXT_FILL_FORE_SCHEMECOLOR_INDEX" val="1"/>
  <p:tag name="KSO_WM_UNIT_TEXT_FILL_TYPE" val="1"/>
</p:tagLst>
</file>

<file path=ppt/tags/tag13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custom07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INDEX" val="07"/>
  <p:tag name="KSO_WM_TEMPLATE_CATEGORY" val="custom"/>
</p:tagLst>
</file>

<file path=ppt/tags/tag139.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TEMPLATE_PLACEHOLDER_POS" val="240,60,720,495"/>
  <p:tag name="KSO_WM_SLIDE_SUBTYPE" val="pureTxt"/>
  <p:tag name="KSO_WM_SLIDE_ITEM_CNT" val="0"/>
  <p:tag name="KSO_WM_TEMPLATE_INDEX" val="07"/>
  <p:tag name="KSO_WM_SLIDE_THEME_ID" val="20231337"/>
  <p:tag name="KSO_WM_SLIDE_INDEX" val="3"/>
  <p:tag name="KSO_WM_BEAUTIFY_FLAG" val="#wm#"/>
  <p:tag name="KSO_WM_TEMPLATE_CATEGORY" val="custom"/>
  <p:tag name="KSO_WM_SLIDE_ID" val="custom07_3"/>
  <p:tag name="KSO_WM_SLIDE_LAYOUT" val="a"/>
  <p:tag name="KSO_WM_SLIDE_LAYOUT_CNT" val="1"/>
</p:tagLst>
</file>

<file path=ppt/tags/tag14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TEMPLATE_INDEX" val="07"/>
  <p:tag name="KSO_WM_TEMPLATE_CATEGORY" val="custom"/>
  <p:tag name="KSO_WM_UNIT_ID" val="custom07_3*a*1"/>
  <p:tag name="KSO_WM_UNIT_LAYERLEVEL" val="1"/>
</p:tagLst>
</file>

<file path=ppt/tags/tag141.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TEMPLATE_PLACEHOLDER_POS" val="240,60,720,495"/>
  <p:tag name="KSO_WM_SLIDE_SUBTYPE" val="pureTxt"/>
  <p:tag name="KSO_WM_SLIDE_ITEM_CNT" val="0"/>
  <p:tag name="KSO_WM_TEMPLATE_INDEX" val="07"/>
  <p:tag name="KSO_WM_SLIDE_THEME_ID" val="20231337"/>
  <p:tag name="KSO_WM_SLIDE_INDEX" val="3"/>
  <p:tag name="KSO_WM_BEAUTIFY_FLAG" val="#wm#"/>
  <p:tag name="KSO_WM_TEMPLATE_CATEGORY" val="custom"/>
  <p:tag name="KSO_WM_SLIDE_ID" val="custom07_3"/>
  <p:tag name="KSO_WM_SLIDE_LAYOUT" val="a"/>
  <p:tag name="KSO_WM_SLIDE_LAYOUT_CNT" val="1"/>
</p:tagLst>
</file>

<file path=ppt/tags/tag14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TEMPLATE_INDEX" val="07"/>
  <p:tag name="KSO_WM_TEMPLATE_CATEGORY" val="custom"/>
  <p:tag name="KSO_WM_UNIT_ID" val="custom07_3*a*1"/>
  <p:tag name="KSO_WM_UNIT_LAYERLEVEL" val="1"/>
</p:tagLst>
</file>

<file path=ppt/tags/tag143.xml><?xml version="1.0" encoding="utf-8"?>
<p:tagLst xmlns:a="http://schemas.openxmlformats.org/drawingml/2006/main" xmlns:r="http://schemas.openxmlformats.org/officeDocument/2006/relationships" xmlns:p="http://schemas.openxmlformats.org/presentationml/2006/main">
  <p:tag name="KSO_WM_SLIDE_TYPE" val="endPage"/>
  <p:tag name="KSO_WM_TEMPLATE_SUBCATEGORY" val="29"/>
  <p:tag name="KSO_WM_TEMPLATE_COLOR_TYPE" val="0"/>
  <p:tag name="KSO_WM_TAG_VERSION" val="3.0"/>
  <p:tag name="KSO_WM_TEMPLATE_PLACEHOLDER_POS" val="384,0,592,120"/>
  <p:tag name="KSO_WM_SLIDE_SUBTYPE" val="pureTxt"/>
  <p:tag name="KSO_WM_SLIDE_ITEM_CNT" val="0"/>
  <p:tag name="KSO_WM_TEMPLATE_INDEX" val="07"/>
  <p:tag name="KSO_WM_SLIDE_THEME_ID" val="20233779"/>
  <p:tag name="KSO_WM_SLIDE_INDEX" val="5"/>
  <p:tag name="KSO_WM_BEAUTIFY_FLAG" val="#wm#"/>
  <p:tag name="KSO_WM_TEMPLATE_CATEGORY" val="custom"/>
  <p:tag name="KSO_WM_SLIDE_ID" val="custom07_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微软雅黑"/>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微软雅黑"/>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23</TotalTime>
  <Words>6945</Words>
  <Application>Microsoft Office PowerPoint</Application>
  <PresentationFormat>宽屏</PresentationFormat>
  <Paragraphs>257</Paragraphs>
  <Slides>55</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55</vt:i4>
      </vt:variant>
    </vt:vector>
  </HeadingPairs>
  <TitlesOfParts>
    <vt:vector size="64" baseType="lpstr">
      <vt:lpstr>等线</vt:lpstr>
      <vt:lpstr>等线 Light</vt:lpstr>
      <vt:lpstr>华文行楷</vt:lpstr>
      <vt:lpstr>苹方-简</vt:lpstr>
      <vt:lpstr>宋体</vt:lpstr>
      <vt:lpstr>微软雅黑</vt:lpstr>
      <vt:lpstr>Arial</vt:lpstr>
      <vt:lpstr>Office 主题​​</vt:lpstr>
      <vt:lpstr>1_Office 主题​​</vt:lpstr>
      <vt:lpstr>第十二章  生命教育与心理健康  </vt:lpstr>
      <vt:lpstr>PowerPoint 演示文稿</vt:lpstr>
      <vt:lpstr>PowerPoint 演示文稿</vt:lpstr>
      <vt:lpstr>PowerPoint 演示文稿</vt:lpstr>
      <vt:lpstr>PowerPoint 演示文稿</vt:lpstr>
      <vt:lpstr>PowerPoint 演示文稿</vt:lpstr>
      <vt:lpstr>一、生命的概念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user</dc:creator>
  <cp:lastModifiedBy>盛鑫</cp:lastModifiedBy>
  <cp:revision>174</cp:revision>
  <dcterms:created xsi:type="dcterms:W3CDTF">2025-04-17T11:21:00Z</dcterms:created>
  <dcterms:modified xsi:type="dcterms:W3CDTF">2025-06-06T05:43:46Z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D716A7A4CC84307C1DE4006892CBFE3A_43</vt:lpwstr>
  </property>
</Properties>
</file>