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 id="2147483736" r:id="rId8"/>
  </p:sldMasterIdLst>
  <p:notesMasterIdLst>
    <p:notesMasterId r:id="rId45"/>
  </p:notesMasterIdLst>
  <p:handoutMasterIdLst>
    <p:handoutMasterId r:id="rId46"/>
  </p:handoutMasterIdLst>
  <p:sldIdLst>
    <p:sldId id="311" r:id="rId9"/>
    <p:sldId id="295" r:id="rId10"/>
    <p:sldId id="307" r:id="rId11"/>
    <p:sldId id="271" r:id="rId12"/>
    <p:sldId id="265" r:id="rId13"/>
    <p:sldId id="308" r:id="rId14"/>
    <p:sldId id="362" r:id="rId15"/>
    <p:sldId id="378" r:id="rId16"/>
    <p:sldId id="379" r:id="rId17"/>
    <p:sldId id="400" r:id="rId18"/>
    <p:sldId id="401" r:id="rId19"/>
    <p:sldId id="402" r:id="rId20"/>
    <p:sldId id="403" r:id="rId21"/>
    <p:sldId id="404" r:id="rId22"/>
    <p:sldId id="405" r:id="rId23"/>
    <p:sldId id="406" r:id="rId24"/>
    <p:sldId id="407" r:id="rId25"/>
    <p:sldId id="408" r:id="rId26"/>
    <p:sldId id="409" r:id="rId27"/>
    <p:sldId id="410" r:id="rId28"/>
    <p:sldId id="411" r:id="rId29"/>
    <p:sldId id="412" r:id="rId30"/>
    <p:sldId id="413" r:id="rId31"/>
    <p:sldId id="415" r:id="rId32"/>
    <p:sldId id="363" r:id="rId33"/>
    <p:sldId id="390" r:id="rId34"/>
    <p:sldId id="416" r:id="rId35"/>
    <p:sldId id="417" r:id="rId36"/>
    <p:sldId id="418" r:id="rId37"/>
    <p:sldId id="419" r:id="rId38"/>
    <p:sldId id="420" r:id="rId39"/>
    <p:sldId id="421" r:id="rId40"/>
    <p:sldId id="352" r:id="rId41"/>
    <p:sldId id="398" r:id="rId42"/>
    <p:sldId id="399" r:id="rId43"/>
    <p:sldId id="293" r:id="rId44"/>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1572" userDrawn="1">
          <p15:clr>
            <a:srgbClr val="A4A3A4"/>
          </p15:clr>
        </p15:guide>
        <p15:guide id="3" pos="6063" userDrawn="1">
          <p15:clr>
            <a:srgbClr val="A4A3A4"/>
          </p15:clr>
        </p15:guide>
        <p15:guide id="4"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CB2"/>
    <a:srgbClr val="127FB8"/>
    <a:srgbClr val="5562AC"/>
    <a:srgbClr val="A02795"/>
    <a:srgbClr val="1DB1E5"/>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p:restoredTop sz="94660"/>
  </p:normalViewPr>
  <p:slideViewPr>
    <p:cSldViewPr snapToGrid="0" showGuides="1">
      <p:cViewPr>
        <p:scale>
          <a:sx n="75" d="100"/>
          <a:sy n="75" d="100"/>
        </p:scale>
        <p:origin x="3180" y="852"/>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3" cy="72003"/>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t>‹#›</a:t>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1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7.png"/><Relationship Id="rId4"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1" name="TextBox 24">
            <a:extLst>
              <a:ext uri="{FF2B5EF4-FFF2-40B4-BE49-F238E27FC236}">
                <a16:creationId xmlns:a16="http://schemas.microsoft.com/office/drawing/2014/main" id="{827167D9-8A7A-4390-9D58-EEA6B5C2A95B}"/>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BC77100D-5753-4B51-9B5B-CF84FE5CE8AF}"/>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25C91642-1060-44B0-B12F-160F51DDDB18}"/>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a:extLst>
              <a:ext uri="{FF2B5EF4-FFF2-40B4-BE49-F238E27FC236}">
                <a16:creationId xmlns:a16="http://schemas.microsoft.com/office/drawing/2014/main" id="{D4D3AE0B-9746-47F3-8175-2DA40DC35935}"/>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42F3252E-80F5-4260-99FB-B826A8A660A2}"/>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8434"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8437" name="TextBox 24"/>
          <p:cNvSpPr txBox="1"/>
          <p:nvPr userDrawn="1"/>
        </p:nvSpPr>
        <p:spPr>
          <a:xfrm>
            <a:off x="7905750" y="6197600"/>
            <a:ext cx="4286250" cy="519113"/>
          </a:xfrm>
          <a:prstGeom prst="rect">
            <a:avLst/>
          </a:prstGeom>
          <a:noFill/>
          <a:ln w="9525">
            <a:noFill/>
          </a:ln>
        </p:spPr>
        <p:txBody>
          <a:bodyPr>
            <a:spAutoFit/>
          </a:bodyPr>
          <a:lstStyle/>
          <a:p>
            <a:pPr lvl="0" algn="ctr"/>
            <a:r>
              <a:rPr lang="zh-CN" altLang="en-US" sz="2800" b="1" dirty="0">
                <a:solidFill>
                  <a:srgbClr val="127FB8"/>
                </a:solidFill>
                <a:latin typeface="华文行楷" panose="02010800040101010101" pitchFamily="2" charset="-122"/>
                <a:ea typeface="华文行楷" panose="02010800040101010101" pitchFamily="2" charset="-122"/>
              </a:rPr>
              <a:t>中国科学技术大学出版社</a:t>
            </a:r>
          </a:p>
        </p:txBody>
      </p:sp>
      <p:sp>
        <p:nvSpPr>
          <p:cNvPr id="18438" name="文本框 3081"/>
          <p:cNvSpPr txBox="1"/>
          <p:nvPr userDrawn="1"/>
        </p:nvSpPr>
        <p:spPr>
          <a:xfrm>
            <a:off x="8053388" y="211138"/>
            <a:ext cx="3973512" cy="1004887"/>
          </a:xfrm>
          <a:prstGeom prst="rect">
            <a:avLst/>
          </a:prstGeom>
          <a:noFill/>
          <a:ln w="9525">
            <a:noFill/>
          </a:ln>
        </p:spPr>
        <p:txBody>
          <a:bodyPr>
            <a:spAutoFit/>
          </a:bodyPr>
          <a:lstStyle/>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安徽省十三五规划教材</a:t>
            </a:r>
          </a:p>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心理学创新系列教材</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9458"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20482"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0485" name="TextBox 11"/>
          <p:cNvSpPr txBox="1"/>
          <p:nvPr userDrawn="1"/>
        </p:nvSpPr>
        <p:spPr>
          <a:xfrm>
            <a:off x="8443913" y="6329363"/>
            <a:ext cx="3614737" cy="457200"/>
          </a:xfrm>
          <a:prstGeom prst="rect">
            <a:avLst/>
          </a:prstGeom>
          <a:noFill/>
          <a:ln w="9525">
            <a:noFill/>
          </a:ln>
        </p:spPr>
        <p:txBody>
          <a:bodyPr>
            <a:spAutoFit/>
          </a:bodyPr>
          <a:lstStyle/>
          <a:p>
            <a:pPr lvl="0"/>
            <a:r>
              <a:rPr lang="zh-CN" altLang="en-US" sz="2400" dirty="0">
                <a:solidFill>
                  <a:schemeClr val="bg1"/>
                </a:solidFill>
                <a:latin typeface="华文行楷" panose="02010800040101010101" pitchFamily="2" charset="-122"/>
                <a:ea typeface="华文行楷" panose="02010800040101010101" pitchFamily="2" charset="-122"/>
              </a:rPr>
              <a:t>中国科学技术大学出版社</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p:cNvSpPr txBox="1"/>
          <p:nvPr userDrawn="1"/>
        </p:nvSpPr>
        <p:spPr>
          <a:xfrm>
            <a:off x="239713" y="103823"/>
            <a:ext cx="5087661"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华文行楷" panose="02010800040101010101" pitchFamily="2" charset="-122"/>
                <a:ea typeface="华文行楷" panose="02010800040101010101" pitchFamily="2" charset="-122"/>
              </a:rPr>
              <a:t>大学生心理健康的维护与调适</a:t>
            </a:r>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21506"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1509"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2253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2533"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3556"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8195"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183197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第七章   学习与心理健康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3294063" y="2443163"/>
            <a:ext cx="6451600" cy="610994"/>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第二节  大学生常见学习心理问题</a:t>
              </a: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nvGrpSpPr>
        <p:grpSpPr>
          <a:xfrm>
            <a:off x="3294063" y="1452562"/>
            <a:ext cx="6403975" cy="614743"/>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第一节  大学学习的特点</a:t>
              </a: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9" name="组合 31"/>
          <p:cNvGrpSpPr/>
          <p:nvPr/>
        </p:nvGrpSpPr>
        <p:grpSpPr>
          <a:xfrm>
            <a:off x="3294063" y="3448050"/>
            <a:ext cx="6477000" cy="610994"/>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第三节  大学生健康学习心理的培养</a:t>
              </a: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09750" y="1471613"/>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713661"/>
              <a:ext cx="6942598" cy="400389"/>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掌握大学生学习的内涵、大学生常见学习心理问题的调适。</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202673"/>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熟悉大学生学习的基本特点、大学生学习的常见问题。</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0"/>
            <a:ext cx="8143837" cy="879475"/>
            <a:chOff x="1809241" y="4726731"/>
            <a:chExt cx="8143879" cy="878499"/>
          </a:xfrm>
        </p:grpSpPr>
        <p:sp>
          <p:nvSpPr>
            <p:cNvPr id="30734" name="文本框 35"/>
            <p:cNvSpPr txBox="1"/>
            <p:nvPr/>
          </p:nvSpPr>
          <p:spPr>
            <a:xfrm>
              <a:off x="3010946" y="4968302"/>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了解大学生健康学习心理的培养。</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54496"/>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大学学习特点</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4585260"/>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一、学习的概述</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学习</a:t>
            </a:r>
            <a:r>
              <a:rPr lang="en-US" altLang="zh-CN" sz="2400" dirty="0">
                <a:latin typeface="微软雅黑" panose="020B0503020204020204" pitchFamily="34" charset="-122"/>
                <a:ea typeface="微软雅黑" panose="020B0503020204020204" pitchFamily="34" charset="-122"/>
              </a:rPr>
              <a:t>（Learning）</a:t>
            </a:r>
            <a:r>
              <a:rPr lang="zh-CN" altLang="en-US" sz="2400" dirty="0">
                <a:latin typeface="微软雅黑" panose="020B0503020204020204" pitchFamily="34" charset="-122"/>
                <a:ea typeface="微软雅黑" panose="020B0503020204020204" pitchFamily="34" charset="-122"/>
              </a:rPr>
              <a:t>是指依靠经验的积累而引起的动物或人类的行为产生的持久的变化的过程。</a:t>
            </a: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 </a:t>
            </a:r>
            <a:r>
              <a:rPr lang="zh-CN" altLang="en-US" sz="2400" b="1" dirty="0">
                <a:latin typeface="微软雅黑" panose="020B0503020204020204" pitchFamily="34" charset="-122"/>
                <a:ea typeface="微软雅黑" panose="020B0503020204020204" pitchFamily="34" charset="-122"/>
              </a:rPr>
              <a:t>理解：</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）学习的结果就是学习者行为的改变。</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）强调经验的作用。</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）行为的变化是持久性的，而不是暂时性的</a:t>
            </a:r>
            <a:endParaRPr lang="en-US" altLang="zh-CN"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14500" cy="295465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二、大学生学习的特点</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学习的自主性 </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学习的专业性 </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学习的广博性</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学习的多元性 </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0" y="3021044"/>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大学生常见学习心理问题</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39900" cy="452431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一、学习动机不当</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（一）学习动机的概念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zh-CN" sz="2400" dirty="0">
                <a:latin typeface="微软雅黑" panose="020B0503020204020204" pitchFamily="34" charset="-122"/>
                <a:ea typeface="微软雅黑" panose="020B0503020204020204" pitchFamily="34" charset="-122"/>
              </a:rPr>
              <a:t>学习动机是推动和维持人们进行学习需要和活动的内部机制。它是将学习愿望转变为学习行动的心理动因，是发动和维持学习的力量。</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动机不当的常见表现：</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一方面学习动机不足（学习没劲）；</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另一方面，学习动机过强。</a:t>
            </a:r>
            <a:endParaRPr lang="en-US" altLang="zh-CN" sz="2400" dirty="0">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51000" cy="415498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一、学习动机不当</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（二）学习动机不当的类型</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zh-CN" sz="2400" b="1" dirty="0">
                <a:latin typeface="微软雅黑" panose="020B0503020204020204" pitchFamily="34" charset="-122"/>
                <a:ea typeface="微软雅黑" panose="020B0503020204020204" pitchFamily="34" charset="-122"/>
              </a:rPr>
              <a:t>学习动机不足</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）没有明确的学习目标</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）没有学习计划</a:t>
            </a:r>
            <a:r>
              <a:rPr lang="en-US" altLang="zh-CN" sz="2400" dirty="0">
                <a:latin typeface="微软雅黑" panose="020B0503020204020204" pitchFamily="34" charset="-122"/>
                <a:ea typeface="微软雅黑" panose="020B0503020204020204" pitchFamily="34" charset="-122"/>
              </a:rPr>
              <a:t>：</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）学习没有成就感</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）学业倦怠、逃避学习</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65300" cy="440120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一、学习动机不当</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（二）学习动机不当的类型</a:t>
            </a: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zh-CN" sz="2400" b="1" dirty="0">
                <a:latin typeface="微软雅黑" panose="020B0503020204020204" pitchFamily="34" charset="-122"/>
                <a:ea typeface="微软雅黑" panose="020B0503020204020204" pitchFamily="34" charset="-122"/>
              </a:rPr>
              <a:t>学习动机</a:t>
            </a:r>
            <a:r>
              <a:rPr lang="zh-CN" altLang="en-US" sz="2400" b="1" dirty="0">
                <a:latin typeface="微软雅黑" panose="020B0503020204020204" pitchFamily="34" charset="-122"/>
                <a:ea typeface="微软雅黑" panose="020B0503020204020204" pitchFamily="34" charset="-122"/>
              </a:rPr>
              <a:t>过强</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成就动机过强</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奖惩动机过强</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学习强度过大</a:t>
            </a:r>
            <a:endParaRPr lang="en-US" altLang="zh-CN" sz="2400" dirty="0">
              <a:latin typeface="微软雅黑" panose="020B0503020204020204" pitchFamily="34" charset="-122"/>
              <a:ea typeface="微软雅黑" panose="020B0503020204020204" pitchFamily="34" charset="-122"/>
            </a:endParaRPr>
          </a:p>
          <a:p>
            <a:endParaRPr lang="zh-CN" altLang="zh-CN" sz="28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14500" cy="489364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一、学习动机不当</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（三）学习动机不当的原因</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自我意识有待健全</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自我调控需要完善</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对学习的认知偏差</a:t>
            </a: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学习方法不当 </a:t>
            </a:r>
          </a:p>
          <a:p>
            <a:pPr indent="624205">
              <a:lnSpc>
                <a:spcPct val="150000"/>
              </a:lnSpc>
            </a:pP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心理障碍的影响</a:t>
            </a:r>
          </a:p>
          <a:p>
            <a:endParaRPr lang="zh-CN" altLang="zh-CN" sz="24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89100" cy="495520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一、学习动机不当</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（四）学习动机不当的心理调适</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认识自我，健全自我意识</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转变对大学学习的认知，进一步明确大学学习的意义</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加强自我调控，创造良好的学习氛围</a:t>
            </a:r>
          </a:p>
          <a:p>
            <a:pPr indent="624205">
              <a:lnSpc>
                <a:spcPct val="150000"/>
              </a:lnSpc>
            </a:pP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探索合适的学习方法</a:t>
            </a:r>
          </a:p>
          <a:p>
            <a:pPr indent="624205">
              <a:lnSpc>
                <a:spcPct val="150000"/>
              </a:lnSpc>
            </a:pPr>
            <a:r>
              <a:rPr lang="en-US" altLang="zh-CN" sz="2400" dirty="0">
                <a:latin typeface="微软雅黑" panose="020B0503020204020204" pitchFamily="34" charset="-122"/>
                <a:ea typeface="微软雅黑" panose="020B0503020204020204" pitchFamily="34" charset="-122"/>
              </a:rPr>
              <a:t>6.</a:t>
            </a:r>
            <a:r>
              <a:rPr lang="zh-CN" altLang="zh-CN" sz="2400" dirty="0">
                <a:latin typeface="微软雅黑" panose="020B0503020204020204" pitchFamily="34" charset="-122"/>
                <a:ea typeface="微软雅黑" panose="020B0503020204020204" pitchFamily="34" charset="-122"/>
              </a:rPr>
              <a:t>增进心理健康水平 </a:t>
            </a:r>
          </a:p>
          <a:p>
            <a:endParaRPr lang="zh-CN" altLang="zh-CN" sz="28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63700" cy="59400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二、学习与考试焦虑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（一）大学生过度学习与考试焦虑的表现</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学习压力大，精神高度紧张，心情压抑，情绪躁动、不稳定。</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担忧过度，怀疑自己的学习能力，感觉自己怎么也学不好，对可能取得的考试成绩忧心忡忡。</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易夸大学习中的困难，紧张不安，心神不宁。</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注意力易涣散，思维迟钝，记忆力下降。</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反复出现失眠、心悸、尿频尿急等生理症状。</a:t>
            </a:r>
          </a:p>
          <a:p>
            <a:endParaRPr lang="zh-CN" altLang="zh-CN" sz="2800" dirty="0"/>
          </a:p>
          <a:p>
            <a:endParaRPr lang="zh-CN" altLang="zh-CN" sz="28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63700" cy="4831080"/>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二、学习与考试焦虑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（二）大学生过度学习与考试焦虑的原因</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自我意识不健全</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成就动机过强</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错误的认知观念</a:t>
            </a: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缺乏调节焦虑情绪的方法 </a:t>
            </a:r>
          </a:p>
          <a:p>
            <a:endParaRPr lang="zh-CN" altLang="zh-CN" sz="2800" dirty="0"/>
          </a:p>
          <a:p>
            <a:endParaRPr lang="zh-CN" altLang="zh-CN" sz="28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27200" cy="544639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二、学习与考试焦虑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（三）大学生过度的学习与考试焦虑的调适</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健全自我意识，增强自我学习效能感</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合理计划与运用学习时间</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调整认知法</a:t>
            </a: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学习更多调整焦虑情绪的方法</a:t>
            </a:r>
          </a:p>
          <a:p>
            <a:pPr>
              <a:lnSpc>
                <a:spcPct val="150000"/>
              </a:lnSpc>
            </a:pPr>
            <a:endParaRPr lang="zh-CN" altLang="zh-CN" sz="2800" dirty="0">
              <a:latin typeface="微软雅黑" panose="020B0503020204020204" pitchFamily="34" charset="-122"/>
              <a:ea typeface="微软雅黑" panose="020B0503020204020204" pitchFamily="34" charset="-122"/>
            </a:endParaRPr>
          </a:p>
          <a:p>
            <a:pPr>
              <a:lnSpc>
                <a:spcPct val="150000"/>
              </a:lnSpc>
            </a:pPr>
            <a:endParaRPr lang="zh-CN" altLang="zh-CN" sz="2800" dirty="0">
              <a:latin typeface="微软雅黑" panose="020B0503020204020204" pitchFamily="34" charset="-122"/>
              <a:ea typeface="微软雅黑" panose="020B0503020204020204" pitchFamily="34" charset="-122"/>
            </a:endParaRPr>
          </a:p>
          <a:p>
            <a:pPr>
              <a:lnSpc>
                <a:spcPct val="150000"/>
              </a:lnSpc>
            </a:pP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14500" cy="47089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三、学习疲劳</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（一）学习疲劳的表现与原因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表现：</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学习疲劳包括生理疲劳和心理疲劳两种。</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生理疲劳</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生理、身体上的疲劳，如劳累、打瞌睡、长期一个动作或姿势导致肌肉麻木、僵硬，眼球胀痛、头晕、腰酸背疼等。</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心理疲劳</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由于长期从事心智活动，大脑得不到休息引起的，表现为思维迟钝、注意力涣散、情绪烦躁、厌烦等。</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01800"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三、学习疲劳</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（一）学习疲劳的表现与原因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原因：</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①长时间超负荷学习，学习压力大，学习动机过强，用脑过度，没有得到适当的休息；</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②学习内容难度大，难于激发学习兴趣，但不得不学，只好强迫学习；</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③学习方法运用不恰当，学习不得其法，对学习内容也很难有兴趣。</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89100" cy="483209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三、学习疲劳</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（二）学习疲劳调适</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调整学习动机，保持适度的学习动机</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学会科学用脑</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培养学习兴趣</a:t>
            </a: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创立并利用良好的学习环境 </a:t>
            </a:r>
          </a:p>
          <a:p>
            <a:endParaRPr lang="zh-CN" altLang="zh-CN" sz="2800" b="1" dirty="0"/>
          </a:p>
          <a:p>
            <a:endParaRPr lang="zh-CN" altLang="zh-CN" sz="2800" dirty="0"/>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63700" cy="464370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四、学习拖延</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（一）学业拖延的表现</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行为意向与实际行动之间存在差距；</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不良的行为表现；</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心境的变化。</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学业拖延是常见类型，即学生在学习有关活动方面的拖延行为。学业拖延是个体明明知道即使会带来负性后果，但仍然自愿地延迟完成那些需要在固定时间里完成的学习任务。</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01800" cy="48013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四、学习拖延</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（二）学业拖延的原因</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害怕失败以及任务难度过大</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完美主义人格</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缺乏正确的时间管理策略</a:t>
            </a:r>
          </a:p>
          <a:p>
            <a:pPr indent="624205">
              <a:lnSpc>
                <a:spcPct val="150000"/>
              </a:lnSpc>
            </a:pP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学业拖延是一种自我防御机制</a:t>
            </a:r>
          </a:p>
          <a:p>
            <a:pPr>
              <a:lnSpc>
                <a:spcPct val="150000"/>
              </a:lnSpc>
            </a:pPr>
            <a:endParaRPr lang="zh-CN" altLang="zh-CN" sz="2800" dirty="0">
              <a:latin typeface="微软雅黑" panose="020B0503020204020204" pitchFamily="34" charset="-122"/>
              <a:ea typeface="微软雅黑" panose="020B0503020204020204" pitchFamily="34" charset="-122"/>
            </a:endParaRPr>
          </a:p>
          <a:p>
            <a:pPr>
              <a:lnSpc>
                <a:spcPct val="150000"/>
              </a:lnSpc>
            </a:pP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63700" cy="332398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四、学习拖延</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（三）学业拖延的调适</a:t>
            </a:r>
          </a:p>
          <a:p>
            <a:pPr indent="624205">
              <a:lnSpc>
                <a:spcPct val="150000"/>
              </a:lnSpc>
            </a:pPr>
            <a:r>
              <a:rPr lang="en-US" altLang="zh-CN" sz="2800" dirty="0">
                <a:latin typeface="微软雅黑" panose="020B0503020204020204" pitchFamily="34" charset="-122"/>
                <a:ea typeface="微软雅黑" panose="020B0503020204020204" pitchFamily="34" charset="-122"/>
              </a:rPr>
              <a:t>1.</a:t>
            </a:r>
            <a:r>
              <a:rPr lang="zh-CN" altLang="zh-CN" sz="2800" dirty="0">
                <a:latin typeface="微软雅黑" panose="020B0503020204020204" pitchFamily="34" charset="-122"/>
                <a:ea typeface="微软雅黑" panose="020B0503020204020204" pitchFamily="34" charset="-122"/>
              </a:rPr>
              <a:t>学会时间管理，合理利用时间</a:t>
            </a:r>
          </a:p>
          <a:p>
            <a:pPr indent="624205">
              <a:lnSpc>
                <a:spcPct val="150000"/>
              </a:lnSpc>
            </a:pPr>
            <a:r>
              <a:rPr lang="en-US" altLang="zh-CN" sz="2800" dirty="0">
                <a:latin typeface="微软雅黑" panose="020B0503020204020204" pitchFamily="34" charset="-122"/>
                <a:ea typeface="微软雅黑" panose="020B0503020204020204" pitchFamily="34" charset="-122"/>
              </a:rPr>
              <a:t>2.</a:t>
            </a:r>
            <a:r>
              <a:rPr lang="zh-CN" altLang="zh-CN" sz="2800" dirty="0">
                <a:latin typeface="微软雅黑" panose="020B0503020204020204" pitchFamily="34" charset="-122"/>
                <a:ea typeface="微软雅黑" panose="020B0503020204020204" pitchFamily="34" charset="-122"/>
              </a:rPr>
              <a:t>学会目标管理，降低任务难度</a:t>
            </a:r>
          </a:p>
          <a:p>
            <a:pPr indent="624205">
              <a:lnSpc>
                <a:spcPct val="150000"/>
              </a:lnSpc>
            </a:pPr>
            <a:r>
              <a:rPr lang="en-US" altLang="zh-CN" sz="2800" dirty="0">
                <a:latin typeface="微软雅黑" panose="020B0503020204020204" pitchFamily="34" charset="-122"/>
                <a:ea typeface="微软雅黑" panose="020B0503020204020204" pitchFamily="34" charset="-122"/>
              </a:rPr>
              <a:t>3.</a:t>
            </a:r>
            <a:r>
              <a:rPr lang="zh-CN" altLang="zh-CN" sz="2800" dirty="0">
                <a:latin typeface="微软雅黑" panose="020B0503020204020204" pitchFamily="34" charset="-122"/>
                <a:ea typeface="微软雅黑" panose="020B0503020204020204" pitchFamily="34" charset="-122"/>
              </a:rPr>
              <a:t>正确地看待完美主义</a:t>
            </a: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65300" cy="286232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五、大学专业和爱好的冲突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（一）专业和兴趣冲突的表现 </a:t>
            </a:r>
          </a:p>
          <a:p>
            <a:pPr indent="624205">
              <a:lnSpc>
                <a:spcPct val="150000"/>
              </a:lnSpc>
            </a:pPr>
            <a:r>
              <a:rPr lang="zh-CN" altLang="zh-CN" sz="2400" dirty="0">
                <a:latin typeface="微软雅黑" panose="020B0503020204020204" pitchFamily="34" charset="-122"/>
                <a:ea typeface="微软雅黑" panose="020B0503020204020204" pitchFamily="34" charset="-122"/>
              </a:rPr>
              <a:t>部分大学生进入大学以后，发现自己的兴趣爱好、能力特长和自己所学的专业相去甚远。自己对某一专业的想象和现实的差异很大。</a:t>
            </a:r>
          </a:p>
          <a:p>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256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五、大学专业和爱好的冲突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（二）专业和兴趣产生冲突的原因</a:t>
            </a: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理想和现实的差距</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被动选择专业</a:t>
            </a: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对专业了解不深入</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526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五、大学专业和爱好的冲突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（三）专业冲突问题的调适</a:t>
            </a:r>
          </a:p>
          <a:p>
            <a:pPr indent="80327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了解自己的职业兴趣取向 </a:t>
            </a:r>
          </a:p>
          <a:p>
            <a:pPr indent="80327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干一行爱一行，还是爱一行干一行</a:t>
            </a:r>
          </a:p>
          <a:p>
            <a:pPr>
              <a:lnSpc>
                <a:spcPct val="150000"/>
              </a:lnSpc>
            </a:pP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5"/>
          <p:cNvSpPr/>
          <p:nvPr/>
        </p:nvSpPr>
        <p:spPr>
          <a:xfrm>
            <a:off x="0" y="3043352"/>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大学生健康学习心理的培养</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76400" cy="342150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一、大学生健康的学习心理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学习心理的定义：</a:t>
            </a:r>
            <a:r>
              <a:rPr lang="zh-CN" altLang="en-US" sz="2400" dirty="0">
                <a:latin typeface="微软雅黑" panose="020B0503020204020204" pitchFamily="34" charset="-122"/>
                <a:ea typeface="微软雅黑" panose="020B0503020204020204" pitchFamily="34" charset="-122"/>
              </a:rPr>
              <a:t>学习心理主要是指学生学习过程中产生的心理现象及其规律。培养大学生健康的学习心理，对于增进大学生心理健康水平，促进大学生成为学有专长的高级人才，具有十分重要的意义。</a:t>
            </a: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336700" cy="443198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一、大学生健康的学习心理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大学生健康学习心理的表现：</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健康的学习动力系统</a:t>
            </a: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良好的学习能力</a:t>
            </a: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健康的学习行为</a:t>
            </a:r>
          </a:p>
          <a:p>
            <a:pPr>
              <a:lnSpc>
                <a:spcPct val="150000"/>
              </a:lnSpc>
            </a:pP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63700" cy="507831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二、大学生健康学习心理培养</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（一）大学生健康的学习动力系统培养</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健康的学习态度的培养</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学习态度是指学习者对学习所持有的一种持久且稳定的反应倾向。</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）激发和培养浓烈的学习兴趣，促使大学生对学习产生积极、恰当的认知。所谓“兴趣是最好的老师”。</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）培养积极的学习心态，在学习中合理掌控不良的情绪，增进积极情绪。</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）培养积极的学习行为，养成良好的学习习惯。</a:t>
            </a:r>
            <a:endParaRPr lang="en-US" altLang="zh-CN" sz="2400" dirty="0">
              <a:latin typeface="微软雅黑" panose="020B0503020204020204" pitchFamily="34" charset="-122"/>
              <a:ea typeface="微软雅黑" panose="020B0503020204020204" pitchFamily="34" charset="-122"/>
            </a:endParaRPr>
          </a:p>
          <a:p>
            <a:pPr indent="624205"/>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89100" cy="581697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二、大学生健康学习心理培养</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a:t>
            </a:r>
            <a:r>
              <a:rPr lang="zh-CN" altLang="zh-CN" sz="2800" b="1" dirty="0">
                <a:solidFill>
                  <a:srgbClr val="127FB8"/>
                </a:solidFill>
                <a:latin typeface="微软雅黑" panose="020B0503020204020204" pitchFamily="34" charset="-122"/>
                <a:ea typeface="微软雅黑" panose="020B0503020204020204" pitchFamily="34" charset="-122"/>
              </a:rPr>
              <a:t>大学生学习能力的培养</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71437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培养大学生掌握有效的学习策略 </a:t>
            </a:r>
            <a:endParaRPr lang="en-US" altLang="zh-CN" sz="2400" b="1" dirty="0">
              <a:latin typeface="微软雅黑" panose="020B0503020204020204" pitchFamily="34" charset="-122"/>
              <a:ea typeface="微软雅黑" panose="020B0503020204020204" pitchFamily="34" charset="-122"/>
            </a:endParaRPr>
          </a:p>
          <a:p>
            <a:pPr indent="714375">
              <a:lnSpc>
                <a:spcPct val="150000"/>
              </a:lnSpc>
            </a:pPr>
            <a:r>
              <a:rPr lang="zh-CN" altLang="en-US" sz="2400" dirty="0">
                <a:latin typeface="微软雅黑" panose="020B0503020204020204" pitchFamily="34" charset="-122"/>
                <a:ea typeface="微软雅黑" panose="020B0503020204020204" pitchFamily="34" charset="-122"/>
              </a:rPr>
              <a:t>学习者为了提高学习效率和效果，用以调节个人学习行为和认知活动的一种抽象、一般的方法。</a:t>
            </a:r>
            <a:endParaRPr lang="en-US" altLang="zh-CN" sz="2400" dirty="0">
              <a:latin typeface="微软雅黑" panose="020B0503020204020204" pitchFamily="34" charset="-122"/>
              <a:ea typeface="微软雅黑" panose="020B0503020204020204" pitchFamily="34" charset="-122"/>
            </a:endParaRPr>
          </a:p>
          <a:p>
            <a:pPr indent="71437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）识记策略</a:t>
            </a:r>
          </a:p>
          <a:p>
            <a:pPr indent="71437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）加工策略</a:t>
            </a:r>
          </a:p>
          <a:p>
            <a:pPr indent="71437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）组织策略</a:t>
            </a:r>
          </a:p>
          <a:p>
            <a:pPr indent="71437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）理解监控策略</a:t>
            </a:r>
          </a:p>
          <a:p>
            <a:pPr indent="71437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）情感策略</a:t>
            </a: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47089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二、大学生健康学习心理培养</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a:t>
            </a:r>
            <a:r>
              <a:rPr lang="zh-CN" altLang="zh-CN" sz="2800" b="1" dirty="0">
                <a:solidFill>
                  <a:srgbClr val="127FB8"/>
                </a:solidFill>
                <a:latin typeface="微软雅黑" panose="020B0503020204020204" pitchFamily="34" charset="-122"/>
                <a:ea typeface="微软雅黑" panose="020B0503020204020204" pitchFamily="34" charset="-122"/>
              </a:rPr>
              <a:t>大学生学习能力的培养</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学会学习</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学习者为了提高学习效率和效果，用以调节个人学习行为和认知活动的一种抽象、一般的方法。</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）通过增强信息的获取能力来提升学习能力。</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）通过增强加工、应用、创造信息的能力以提高学习能力。</a:t>
            </a:r>
          </a:p>
          <a:p>
            <a:pPr indent="624205">
              <a:lnSpc>
                <a:spcPct val="150000"/>
              </a:lnSpc>
            </a:pP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）增强自我意识，促进自我调控能力的提高。</a:t>
            </a: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399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二、大学生健康学习心理培养</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a:t>
            </a:r>
            <a:r>
              <a:rPr lang="zh-CN" altLang="zh-CN" sz="2800" b="1" dirty="0">
                <a:solidFill>
                  <a:srgbClr val="127FB8"/>
                </a:solidFill>
                <a:latin typeface="微软雅黑" panose="020B0503020204020204" pitchFamily="34" charset="-122"/>
                <a:ea typeface="微软雅黑" panose="020B0503020204020204" pitchFamily="34" charset="-122"/>
              </a:rPr>
              <a:t>大学生健康的学习行为养成</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714375">
              <a:lnSpc>
                <a:spcPct val="150000"/>
              </a:lnSpc>
            </a:pPr>
            <a:r>
              <a:rPr lang="zh-CN" altLang="zh-CN" sz="2400" dirty="0">
                <a:latin typeface="微软雅黑" panose="020B0503020204020204" pitchFamily="34" charset="-122"/>
                <a:ea typeface="微软雅黑" panose="020B0503020204020204" pitchFamily="34" charset="-122"/>
              </a:rPr>
              <a:t>大学生健康的学习行为，即指大学生可以根据生理、心理以及学习的规律，科学用脑，张弛有度，保持明确、具体可行的学习目标，保持适度的学习压力，采取科学有效的学习策略、循序渐进地进行学习活动。</a:t>
            </a: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25600" cy="28893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a:t>
            </a:r>
            <a:r>
              <a:rPr lang="zh-CN" altLang="zh-CN" sz="2800" b="1" dirty="0">
                <a:solidFill>
                  <a:srgbClr val="127FB8"/>
                </a:solidFill>
                <a:latin typeface="微软雅黑" panose="020B0503020204020204" pitchFamily="34" charset="-122"/>
                <a:ea typeface="微软雅黑" panose="020B0503020204020204" pitchFamily="34" charset="-122"/>
              </a:rPr>
              <a:t>构建合理的知识结构，做综合素质过硬的大学生</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大学生的知识结构要“博”和“精”相结合。</a:t>
            </a:r>
          </a:p>
          <a:p>
            <a:pPr indent="624205">
              <a:lnSpc>
                <a:spcPct val="150000"/>
              </a:lnSpc>
            </a:pP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大学生的知识结构需要与自身特点相结合，需要利用自身的特长与兴趣建构合理</a:t>
            </a:r>
            <a:r>
              <a:rPr lang="zh-CN" altLang="en-US" sz="2400" dirty="0">
                <a:latin typeface="微软雅黑" panose="020B0503020204020204" pitchFamily="34" charset="-122"/>
                <a:ea typeface="微软雅黑" panose="020B0503020204020204" pitchFamily="34" charset="-122"/>
              </a:rPr>
              <a:t>。</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大学生的知识结构还需要不断调整、更新与优化。</a:t>
            </a: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1"/>
          </p:nvPr>
        </p:nvSpPr>
        <p:spPr>
          <a:xfrm>
            <a:off x="838200" y="1354138"/>
            <a:ext cx="10515600" cy="4822825"/>
          </a:xfrm>
        </p:spPr>
        <p:txBody>
          <a:bodyPr anchor="t"/>
          <a:lstStyle/>
          <a:p>
            <a:pPr lvl="0" indent="535305">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学习</a:t>
            </a:r>
            <a:r>
              <a:rPr lang="en-US" altLang="zh-CN" sz="2400" b="1" dirty="0">
                <a:solidFill>
                  <a:srgbClr val="127FB8"/>
                </a:solidFill>
                <a:latin typeface="微软雅黑" panose="020B0503020204020204" pitchFamily="34" charset="-122"/>
                <a:ea typeface="微软雅黑" panose="020B0503020204020204" pitchFamily="34" charset="-122"/>
              </a:rPr>
              <a:t>（Learning）</a:t>
            </a:r>
            <a:r>
              <a:rPr lang="zh-CN" altLang="en-US" sz="2400" b="1" dirty="0">
                <a:solidFill>
                  <a:srgbClr val="127FB8"/>
                </a:solidFill>
                <a:latin typeface="微软雅黑" panose="020B0503020204020204" pitchFamily="34" charset="-122"/>
                <a:ea typeface="微软雅黑" panose="020B0503020204020204" pitchFamily="34" charset="-122"/>
              </a:rPr>
              <a:t>是指依靠经验的积累而引起的动物或人类的行为产生的持久的变化的过程。</a:t>
            </a:r>
          </a:p>
          <a:p>
            <a:pPr lvl="0" indent="535305">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2.</a:t>
            </a:r>
            <a:r>
              <a:rPr lang="zh-CN" altLang="en-US" sz="2400" b="1" dirty="0">
                <a:solidFill>
                  <a:srgbClr val="616CB2"/>
                </a:solidFill>
                <a:latin typeface="微软雅黑" panose="020B0503020204020204" pitchFamily="34" charset="-122"/>
                <a:ea typeface="微软雅黑" panose="020B0503020204020204" pitchFamily="34" charset="-122"/>
              </a:rPr>
              <a:t>大学生学习的特点是自主性、专业性、广博性和多元性的统一。</a:t>
            </a:r>
          </a:p>
          <a:p>
            <a:pPr lvl="0" indent="535305">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大学生常见的学习心理问题有学习动机不当、学习和考试过度焦虑、学业拖延、学习疲劳和专业兴趣冲突等。</a:t>
            </a:r>
          </a:p>
          <a:p>
            <a:pPr lvl="0" indent="535305">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4.</a:t>
            </a:r>
            <a:r>
              <a:rPr lang="zh-CN" altLang="en-US" sz="2400" b="1" dirty="0">
                <a:solidFill>
                  <a:srgbClr val="616CB2"/>
                </a:solidFill>
                <a:latin typeface="微软雅黑" panose="020B0503020204020204" pitchFamily="34" charset="-122"/>
                <a:ea typeface="微软雅黑" panose="020B0503020204020204" pitchFamily="34" charset="-122"/>
              </a:rPr>
              <a:t>学习动机的不当的主要调适方法有健全自我认知、明确学习意义、加强自我调控、探索学习方法和增进心理健康水平。</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4294967295"/>
          </p:nvPr>
        </p:nvSpPr>
        <p:spPr>
          <a:xfrm>
            <a:off x="838200" y="1354138"/>
            <a:ext cx="10515600" cy="4822825"/>
          </a:xfrm>
        </p:spPr>
        <p:txBody>
          <a:bodyPr anchor="t"/>
          <a:lstStyle/>
          <a:p>
            <a:pPr lvl="0" indent="535305">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5.</a:t>
            </a:r>
            <a:r>
              <a:rPr lang="zh-CN" altLang="en-US" sz="2400" b="1" dirty="0">
                <a:solidFill>
                  <a:srgbClr val="127FB8"/>
                </a:solidFill>
                <a:latin typeface="微软雅黑" panose="020B0503020204020204" pitchFamily="34" charset="-122"/>
                <a:ea typeface="微软雅黑" panose="020B0503020204020204" pitchFamily="34" charset="-122"/>
              </a:rPr>
              <a:t>考试焦虑的主要调适方法有正确自我评价、认知调整、时间管理和情绪调节方法的提高等。</a:t>
            </a:r>
          </a:p>
          <a:p>
            <a:pPr lvl="0" indent="535305">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6.</a:t>
            </a:r>
            <a:r>
              <a:rPr lang="zh-CN" altLang="en-US" sz="2400" b="1" dirty="0">
                <a:solidFill>
                  <a:srgbClr val="616CB2"/>
                </a:solidFill>
                <a:latin typeface="微软雅黑" panose="020B0503020204020204" pitchFamily="34" charset="-122"/>
                <a:ea typeface="微软雅黑" panose="020B0503020204020204" pitchFamily="34" charset="-122"/>
              </a:rPr>
              <a:t>学习疲劳的主要调适方法有动机调整、科学用脑、培养兴趣和环境改善。</a:t>
            </a:r>
          </a:p>
          <a:p>
            <a:pPr lvl="0" indent="535305">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7.</a:t>
            </a:r>
            <a:r>
              <a:rPr lang="zh-CN" altLang="en-US" sz="2400" b="1" dirty="0">
                <a:solidFill>
                  <a:srgbClr val="127FB8"/>
                </a:solidFill>
                <a:latin typeface="微软雅黑" panose="020B0503020204020204" pitchFamily="34" charset="-122"/>
                <a:ea typeface="微软雅黑" panose="020B0503020204020204" pitchFamily="34" charset="-122"/>
              </a:rPr>
              <a:t>学业拖延的主要调适方法有正确的时间管理、目标管理和完美主义个性的调节。</a:t>
            </a:r>
          </a:p>
          <a:p>
            <a:pPr lvl="0" indent="535305">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8.</a:t>
            </a:r>
            <a:r>
              <a:rPr lang="zh-CN" altLang="en-US" sz="2400" b="1" dirty="0">
                <a:solidFill>
                  <a:srgbClr val="616CB2"/>
                </a:solidFill>
                <a:latin typeface="微软雅黑" panose="020B0503020204020204" pitchFamily="34" charset="-122"/>
                <a:ea typeface="微软雅黑" panose="020B0503020204020204" pitchFamily="34" charset="-122"/>
              </a:rPr>
              <a:t>专业与兴趣冲突的常见调适方法有加强专业认识、提高自我认知、加强与相关人员的沟通。</a:t>
            </a:r>
          </a:p>
          <a:p>
            <a:pPr indent="535305">
              <a:lnSpc>
                <a:spcPct val="150000"/>
              </a:lnSpc>
            </a:pPr>
            <a:endParaRPr lang="zh-CN" altLang="en-US" sz="2400" b="1" dirty="0">
              <a:solidFill>
                <a:srgbClr val="A02795"/>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4294967295"/>
          </p:nvPr>
        </p:nvSpPr>
        <p:spPr>
          <a:xfrm>
            <a:off x="838200" y="1354138"/>
            <a:ext cx="10515600" cy="4822825"/>
          </a:xfrm>
        </p:spPr>
        <p:txBody>
          <a:bodyPr anchor="t"/>
          <a:lstStyle/>
          <a:p>
            <a:pPr lvl="0" indent="535305">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9.</a:t>
            </a:r>
            <a:r>
              <a:rPr lang="zh-CN" altLang="en-US" sz="2400" b="1" dirty="0">
                <a:solidFill>
                  <a:srgbClr val="127FB8"/>
                </a:solidFill>
                <a:latin typeface="微软雅黑" panose="020B0503020204020204" pitchFamily="34" charset="-122"/>
                <a:ea typeface="微软雅黑" panose="020B0503020204020204" pitchFamily="34" charset="-122"/>
              </a:rPr>
              <a:t>大学生健康学习心理主要表现有健康的学习动力系统、良好的学习能力和健康的学习行为</a:t>
            </a:r>
          </a:p>
          <a:p>
            <a:pPr lvl="0" indent="535305">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10.</a:t>
            </a:r>
            <a:r>
              <a:rPr lang="zh-CN" altLang="en-US" sz="2400" b="1" dirty="0">
                <a:solidFill>
                  <a:srgbClr val="616CB2"/>
                </a:solidFill>
                <a:latin typeface="微软雅黑" panose="020B0503020204020204" pitchFamily="34" charset="-122"/>
                <a:ea typeface="微软雅黑" panose="020B0503020204020204" pitchFamily="34" charset="-122"/>
              </a:rPr>
              <a:t>健康学习心理的培养方法主要有学习策略的培养、学习能力的培养和学习行为习惯的养成等。</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1866</Words>
  <Application>Microsoft Office PowerPoint</Application>
  <PresentationFormat>宽屏</PresentationFormat>
  <Paragraphs>177</Paragraphs>
  <Slides>36</Slides>
  <Notes>0</Notes>
  <HiddenSlides>0</HiddenSlides>
  <MMClips>0</MMClips>
  <ScaleCrop>false</ScaleCrop>
  <HeadingPairs>
    <vt:vector size="6" baseType="variant">
      <vt:variant>
        <vt:lpstr>已用的字体</vt:lpstr>
      </vt:variant>
      <vt:variant>
        <vt:i4>7</vt:i4>
      </vt:variant>
      <vt:variant>
        <vt:lpstr>主题</vt:lpstr>
      </vt:variant>
      <vt:variant>
        <vt:i4>8</vt:i4>
      </vt:variant>
      <vt:variant>
        <vt:lpstr>幻灯片标题</vt:lpstr>
      </vt:variant>
      <vt:variant>
        <vt:i4>36</vt:i4>
      </vt:variant>
    </vt:vector>
  </HeadingPairs>
  <TitlesOfParts>
    <vt:vector size="51" baseType="lpstr">
      <vt:lpstr>等线</vt:lpstr>
      <vt:lpstr>等线 Light</vt:lpstr>
      <vt:lpstr>华文行楷</vt:lpstr>
      <vt:lpstr>宋体</vt:lpstr>
      <vt:lpstr>微软雅黑</vt:lpstr>
      <vt:lpstr>Arial</vt:lpstr>
      <vt:lpstr>Calibri</vt:lpstr>
      <vt:lpstr>Office 主题​​</vt:lpstr>
      <vt:lpstr>9_Office 主题​​</vt:lpstr>
      <vt:lpstr>10_Office 主题​​</vt:lpstr>
      <vt:lpstr>11_Office 主题​​</vt:lpstr>
      <vt:lpstr>12_Office 主题​​</vt:lpstr>
      <vt:lpstr>13_Office 主题​​</vt:lpstr>
      <vt:lpstr>14_Office 主题​​</vt:lpstr>
      <vt:lpstr>1_Office 主题​​</vt:lpstr>
      <vt:lpstr>第七章   学习与心理健康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282</cp:revision>
  <dcterms:created xsi:type="dcterms:W3CDTF">2017-08-10T17:46:00Z</dcterms:created>
  <dcterms:modified xsi:type="dcterms:W3CDTF">2025-06-06T03:06:28Z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98190319EC5C492C9DD7F3B92F39C3D3_12</vt:lpwstr>
  </property>
</Properties>
</file>