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 id="2147483736" r:id="rId8"/>
    <p:sldMasterId id="2147483752" r:id="rId9"/>
  </p:sldMasterIdLst>
  <p:notesMasterIdLst>
    <p:notesMasterId r:id="rId36"/>
  </p:notesMasterIdLst>
  <p:handoutMasterIdLst>
    <p:handoutMasterId r:id="rId37"/>
  </p:handoutMasterIdLst>
  <p:sldIdLst>
    <p:sldId id="311" r:id="rId10"/>
    <p:sldId id="295" r:id="rId11"/>
    <p:sldId id="307" r:id="rId12"/>
    <p:sldId id="271" r:id="rId13"/>
    <p:sldId id="265" r:id="rId14"/>
    <p:sldId id="308" r:id="rId15"/>
    <p:sldId id="368" r:id="rId16"/>
    <p:sldId id="369" r:id="rId17"/>
    <p:sldId id="370" r:id="rId18"/>
    <p:sldId id="371" r:id="rId19"/>
    <p:sldId id="372" r:id="rId20"/>
    <p:sldId id="362" r:id="rId21"/>
    <p:sldId id="379" r:id="rId22"/>
    <p:sldId id="380" r:id="rId23"/>
    <p:sldId id="381" r:id="rId24"/>
    <p:sldId id="382" r:id="rId25"/>
    <p:sldId id="377" r:id="rId26"/>
    <p:sldId id="383" r:id="rId27"/>
    <p:sldId id="384" r:id="rId28"/>
    <p:sldId id="385" r:id="rId29"/>
    <p:sldId id="386" r:id="rId30"/>
    <p:sldId id="387" r:id="rId31"/>
    <p:sldId id="388" r:id="rId32"/>
    <p:sldId id="390" r:id="rId33"/>
    <p:sldId id="305" r:id="rId34"/>
    <p:sldId id="293" r:id="rId35"/>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1572">
          <p15:clr>
            <a:srgbClr val="A4A3A4"/>
          </p15:clr>
        </p15:guide>
        <p15:guide id="3" pos="6063">
          <p15:clr>
            <a:srgbClr val="A4A3A4"/>
          </p15:clr>
        </p15:guide>
        <p15:guide id="4" pos="386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2AC"/>
    <a:srgbClr val="127FB8"/>
    <a:srgbClr val="1DB1E5"/>
    <a:srgbClr val="616CB2"/>
    <a:srgbClr val="838BC5"/>
    <a:srgbClr val="FF0000"/>
    <a:srgbClr val="3399FF"/>
    <a:srgbClr val="A027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p:restoredTop sz="94660"/>
  </p:normalViewPr>
  <p:slideViewPr>
    <p:cSldViewPr snapToGrid="0" showGuides="1">
      <p:cViewPr>
        <p:scale>
          <a:sx n="75" d="100"/>
          <a:sy n="75" d="100"/>
        </p:scale>
        <p:origin x="3180" y="852"/>
      </p:cViewPr>
      <p:guideLst>
        <p:guide orient="horz" pos="2205"/>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408" y="-96"/>
      </p:cViewPr>
      <p:guideLst>
        <p:guide orient="horz" pos="2880"/>
        <p:guide pos="2160"/>
      </p:guideLst>
    </p:cSldViewPr>
  </p:notes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charset="0"/>
                <a:ea typeface="宋体" panose="02010600030101010101" pitchFamily="2" charset="-122"/>
                <a:cs typeface="+mn-cs"/>
              </a:rPr>
              <a:pPr lvl="0" algn="r" fontAlgn="base"/>
              <a:t>2025-6-6</a:t>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charset="0"/>
                <a:ea typeface="宋体" panose="02010600030101010101" pitchFamily="2" charset="-122"/>
                <a:cs typeface="+mn-cs"/>
              </a:rPr>
              <a:pPr lvl="0" algn="r" fontAlgn="base"/>
              <a:t>‹#›</a:t>
            </a:fld>
            <a:endParaRPr lang="zh-CN" altLang="en-US" sz="1200" strike="noStrike" noProof="1">
              <a:solidFill>
                <a:srgbClr val="898989"/>
              </a:solidFill>
              <a:ea typeface="宋体" panose="02010600030101010101" pitchFamily="2" charset="-122"/>
            </a:endParaRPr>
          </a:p>
        </p:txBody>
      </p:sp>
    </p:spTree>
    <p:extLst>
      <p:ext uri="{BB962C8B-B14F-4D97-AF65-F5344CB8AC3E}">
        <p14:creationId xmlns:p14="http://schemas.microsoft.com/office/powerpoint/2010/main" val="1506198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pPr lvl="0" algn="r"/>
              <a:t>2025-6-6</a:t>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pPr lvl="0" algn="r"/>
              <a:t>‹#›</a:t>
            </a:fld>
            <a:endParaRPr lang="zh-CN" altLang="en-US" sz="1200" dirty="0">
              <a:ea typeface="宋体" panose="02010600030101010101" pitchFamily="2" charset="-122"/>
            </a:endParaRPr>
          </a:p>
        </p:txBody>
      </p:sp>
    </p:spTree>
    <p:extLst>
      <p:ext uri="{BB962C8B-B14F-4D97-AF65-F5344CB8AC3E}">
        <p14:creationId xmlns:p14="http://schemas.microsoft.com/office/powerpoint/2010/main" val="17295896"/>
      </p:ext>
    </p:extLst>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8.xml"/><Relationship Id="rId1" Type="http://schemas.openxmlformats.org/officeDocument/2006/relationships/tags" Target="../tags/tag13.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7.png"/><Relationship Id="rId4"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9.xml"/><Relationship Id="rId1" Type="http://schemas.openxmlformats.org/officeDocument/2006/relationships/tags" Target="../tags/tag25.xml"/></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image" Target="../media/image2.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02.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7.png"/><Relationship Id="rId4"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
        <p:nvSpPr>
          <p:cNvPr id="11" name="TextBox 24">
            <a:extLst>
              <a:ext uri="{FF2B5EF4-FFF2-40B4-BE49-F238E27FC236}">
                <a16:creationId xmlns:a16="http://schemas.microsoft.com/office/drawing/2014/main" id="{6E55206F-FEDF-4520-A2F0-01AE7A1DA11A}"/>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B8EFE469-14E9-4393-B0FE-83F46A80D2A2}"/>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991FCA63-19EC-4E79-A3E2-1E18A01A1913}"/>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
        <p:nvSpPr>
          <p:cNvPr id="9" name="TextBox 10">
            <a:extLst>
              <a:ext uri="{FF2B5EF4-FFF2-40B4-BE49-F238E27FC236}">
                <a16:creationId xmlns:a16="http://schemas.microsoft.com/office/drawing/2014/main" id="{CBAE7B9F-FDBA-4336-81A3-2397C19E4404}"/>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DDD035D1-544D-4142-8801-34E9E155B123}"/>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charset="0"/>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charset="0"/>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charset="0"/>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charset="0"/>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charset="0"/>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charset="0"/>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8434"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8437" name="TextBox 24"/>
          <p:cNvSpPr txBox="1"/>
          <p:nvPr userDrawn="1"/>
        </p:nvSpPr>
        <p:spPr>
          <a:xfrm>
            <a:off x="7905750" y="6197600"/>
            <a:ext cx="4286250" cy="519113"/>
          </a:xfrm>
          <a:prstGeom prst="rect">
            <a:avLst/>
          </a:prstGeom>
          <a:noFill/>
          <a:ln w="9525">
            <a:noFill/>
          </a:ln>
        </p:spPr>
        <p:txBody>
          <a:bodyPr>
            <a:spAutoFit/>
          </a:bodyPr>
          <a:lstStyle/>
          <a:p>
            <a:pPr lvl="0" algn="ctr"/>
            <a:r>
              <a:rPr lang="zh-CN" altLang="en-US" sz="2800" b="1" dirty="0">
                <a:solidFill>
                  <a:srgbClr val="127FB8"/>
                </a:solidFill>
                <a:latin typeface="华文行楷" pitchFamily="2" charset="-122"/>
                <a:ea typeface="华文行楷" pitchFamily="2" charset="-122"/>
              </a:rPr>
              <a:t>中国科学技术大学出版社</a:t>
            </a:r>
          </a:p>
        </p:txBody>
      </p:sp>
      <p:sp>
        <p:nvSpPr>
          <p:cNvPr id="18438" name="文本框 3081"/>
          <p:cNvSpPr txBox="1"/>
          <p:nvPr userDrawn="1"/>
        </p:nvSpPr>
        <p:spPr>
          <a:xfrm>
            <a:off x="8053388" y="211138"/>
            <a:ext cx="3973512" cy="1004887"/>
          </a:xfrm>
          <a:prstGeom prst="rect">
            <a:avLst/>
          </a:prstGeom>
          <a:noFill/>
          <a:ln w="9525">
            <a:noFill/>
          </a:ln>
        </p:spPr>
        <p:txBody>
          <a:bodyPr>
            <a:spAutoFit/>
          </a:bodyPr>
          <a:lstStyle/>
          <a:p>
            <a:pPr lvl="0" algn="r">
              <a:spcBef>
                <a:spcPct val="50000"/>
              </a:spcBef>
            </a:pPr>
            <a:r>
              <a:rPr lang="zh-CN" altLang="en-US" sz="2400" b="1" dirty="0">
                <a:solidFill>
                  <a:srgbClr val="3399FF"/>
                </a:solidFill>
                <a:latin typeface="华文行楷" pitchFamily="2" charset="-122"/>
                <a:ea typeface="华文行楷" pitchFamily="2" charset="-122"/>
              </a:rPr>
              <a:t>安徽省十三五规划教材</a:t>
            </a:r>
          </a:p>
          <a:p>
            <a:pPr lvl="0" algn="r">
              <a:spcBef>
                <a:spcPct val="50000"/>
              </a:spcBef>
            </a:pPr>
            <a:r>
              <a:rPr lang="zh-CN" altLang="en-US" sz="2400" b="1" dirty="0">
                <a:solidFill>
                  <a:srgbClr val="3399FF"/>
                </a:solidFill>
                <a:latin typeface="华文行楷" pitchFamily="2" charset="-122"/>
                <a:ea typeface="华文行楷" pitchFamily="2" charset="-122"/>
              </a:rPr>
              <a:t>心理学创新系列教材</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9458"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20482"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0484" name="TextBox 10"/>
          <p:cNvSpPr txBox="1"/>
          <p:nvPr userDrawn="1"/>
        </p:nvSpPr>
        <p:spPr>
          <a:xfrm>
            <a:off x="201613" y="128588"/>
            <a:ext cx="3341687" cy="420687"/>
          </a:xfrm>
          <a:prstGeom prst="rect">
            <a:avLst/>
          </a:prstGeom>
          <a:noFill/>
          <a:ln w="9525">
            <a:noFill/>
          </a:ln>
        </p:spPr>
        <p:txBody>
          <a:bodyPr>
            <a:spAutoFit/>
          </a:bodyPr>
          <a:lstStyle/>
          <a:p>
            <a:pPr marL="228600" lvl="0" indent="-228600">
              <a:lnSpc>
                <a:spcPct val="90000"/>
              </a:lnSpc>
              <a:spcBef>
                <a:spcPts val="1000"/>
              </a:spcBef>
            </a:pPr>
            <a:r>
              <a:rPr lang="zh-CN" altLang="en-US" sz="2400" b="1" dirty="0">
                <a:solidFill>
                  <a:schemeClr val="bg1"/>
                </a:solidFill>
                <a:latin typeface="华文行楷" pitchFamily="2" charset="-122"/>
                <a:ea typeface="华文行楷" pitchFamily="2" charset="-122"/>
              </a:rPr>
              <a:t>行为医学与健康</a:t>
            </a:r>
          </a:p>
        </p:txBody>
      </p:sp>
      <p:sp>
        <p:nvSpPr>
          <p:cNvPr id="20485" name="TextBox 11"/>
          <p:cNvSpPr txBox="1"/>
          <p:nvPr userDrawn="1"/>
        </p:nvSpPr>
        <p:spPr>
          <a:xfrm>
            <a:off x="8443913" y="6329363"/>
            <a:ext cx="3614737" cy="457200"/>
          </a:xfrm>
          <a:prstGeom prst="rect">
            <a:avLst/>
          </a:prstGeom>
          <a:noFill/>
          <a:ln w="9525">
            <a:noFill/>
          </a:ln>
        </p:spPr>
        <p:txBody>
          <a:bodyPr>
            <a:spAutoFit/>
          </a:bodyPr>
          <a:lstStyle/>
          <a:p>
            <a:pPr lvl="0"/>
            <a:r>
              <a:rPr lang="zh-CN" altLang="en-US" sz="2400" dirty="0">
                <a:solidFill>
                  <a:schemeClr val="bg1"/>
                </a:solidFill>
                <a:latin typeface="华文行楷" pitchFamily="2" charset="-122"/>
                <a:ea typeface="华文行楷" pitchFamily="2" charset="-122"/>
              </a:rPr>
              <a:t>中国科学技术大学出版社</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21506"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p>
        </p:txBody>
      </p:sp>
      <p:sp>
        <p:nvSpPr>
          <p:cNvPr id="21509"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2253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988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护理心理学</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a:t>
            </a:r>
          </a:p>
        </p:txBody>
      </p:sp>
      <p:sp>
        <p:nvSpPr>
          <p:cNvPr id="22533"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3556"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charset="0"/>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charset="0"/>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charset="0"/>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charset="0"/>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charset="0"/>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charset="0"/>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fontAlgn="auto">
              <a:spcBef>
                <a:spcPts val="0"/>
              </a:spcBef>
              <a:spcAft>
                <a:spcPts val="0"/>
              </a:spcAft>
              <a:buFontTx/>
              <a:buNone/>
              <a:defRPr/>
            </a:pPr>
            <a:r>
              <a:rPr lang="zh-CN" altLang="en-US" sz="4400" b="1" dirty="0">
                <a:solidFill>
                  <a:srgbClr val="127FB8"/>
                </a:solidFill>
                <a:latin typeface="微软雅黑" panose="020B0503020204020204" pitchFamily="34" charset="-122"/>
                <a:ea typeface="微软雅黑" panose="020B0503020204020204" pitchFamily="34" charset="-122"/>
              </a:rPr>
              <a:t>目 录</a:t>
            </a:r>
            <a:endParaRPr lang="zh-CN" altLang="en-US" b="1"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5"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solidFill>
                  <a:prstClr val="white"/>
                </a:solidFill>
              </a:endParaRPr>
            </a:p>
          </p:txBody>
        </p:sp>
        <p:pic>
          <p:nvPicPr>
            <p:cNvPr id="23"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0245" name="TextBox 24"/>
          <p:cNvSpPr txBox="1"/>
          <p:nvPr userDrawn="1"/>
        </p:nvSpPr>
        <p:spPr>
          <a:xfrm>
            <a:off x="7905750" y="6197600"/>
            <a:ext cx="4286250" cy="519113"/>
          </a:xfrm>
          <a:prstGeom prst="rect">
            <a:avLst/>
          </a:prstGeom>
          <a:noFill/>
          <a:ln w="9525">
            <a:noFill/>
          </a:ln>
        </p:spPr>
        <p:txBody>
          <a:bodyPr>
            <a:spAutoFit/>
          </a:bodyPr>
          <a:lstStyle/>
          <a:p>
            <a:pPr algn="ctr"/>
            <a:r>
              <a:rPr lang="zh-CN" altLang="en-US" sz="2800" b="1" dirty="0">
                <a:solidFill>
                  <a:srgbClr val="127FB8"/>
                </a:solidFill>
                <a:latin typeface="华文行楷" pitchFamily="2" charset="-122"/>
                <a:ea typeface="华文行楷" pitchFamily="2" charset="-122"/>
              </a:rPr>
              <a:t>中国科学技术大学出版社</a:t>
            </a:r>
          </a:p>
        </p:txBody>
      </p:sp>
      <p:sp>
        <p:nvSpPr>
          <p:cNvPr id="10246" name="文本框 3081"/>
          <p:cNvSpPr txBox="1"/>
          <p:nvPr userDrawn="1"/>
        </p:nvSpPr>
        <p:spPr>
          <a:xfrm>
            <a:off x="8053388" y="211138"/>
            <a:ext cx="3973512" cy="1004887"/>
          </a:xfrm>
          <a:prstGeom prst="rect">
            <a:avLst/>
          </a:prstGeom>
          <a:noFill/>
          <a:ln w="9525">
            <a:noFill/>
          </a:ln>
        </p:spPr>
        <p:txBody>
          <a:bodyPr>
            <a:spAutoFit/>
          </a:bodyPr>
          <a:lstStyle/>
          <a:p>
            <a:pPr algn="r">
              <a:spcBef>
                <a:spcPct val="50000"/>
              </a:spcBef>
            </a:pPr>
            <a:r>
              <a:rPr lang="zh-CN" altLang="en-US" sz="2400" b="1" dirty="0">
                <a:solidFill>
                  <a:srgbClr val="3399FF"/>
                </a:solidFill>
                <a:latin typeface="华文行楷" pitchFamily="2" charset="-122"/>
                <a:ea typeface="华文行楷" pitchFamily="2" charset="-122"/>
              </a:rPr>
              <a:t>安徽省十三五规划教材</a:t>
            </a:r>
          </a:p>
          <a:p>
            <a:pPr algn="r">
              <a:spcBef>
                <a:spcPct val="50000"/>
              </a:spcBef>
            </a:pPr>
            <a:r>
              <a:rPr lang="zh-CN" altLang="en-US" sz="2400" b="1" dirty="0">
                <a:solidFill>
                  <a:srgbClr val="3399FF"/>
                </a:solidFill>
                <a:latin typeface="华文行楷" pitchFamily="2" charset="-122"/>
                <a:ea typeface="华文行楷" pitchFamily="2" charset="-122"/>
              </a:rPr>
              <a:t>心理学创新系列教材</a:t>
            </a:r>
          </a:p>
        </p:txBody>
      </p:sp>
      <p:sp>
        <p:nvSpPr>
          <p:cNvPr id="10252" name="TextBox 10"/>
          <p:cNvSpPr txBox="1"/>
          <p:nvPr userDrawn="1"/>
        </p:nvSpPr>
        <p:spPr>
          <a:xfrm>
            <a:off x="1844745" y="358776"/>
            <a:ext cx="6530629" cy="590931"/>
          </a:xfrm>
          <a:prstGeom prst="rect">
            <a:avLst/>
          </a:prstGeom>
          <a:noFill/>
          <a:ln w="9525">
            <a:noFill/>
          </a:ln>
        </p:spPr>
        <p:txBody>
          <a:bodyPr wrap="square">
            <a:spAutoFit/>
          </a:bodyPr>
          <a:lstStyle/>
          <a:p>
            <a:pPr marL="228600" indent="-228600">
              <a:lnSpc>
                <a:spcPct val="90000"/>
              </a:lnSpc>
              <a:spcBef>
                <a:spcPts val="1000"/>
              </a:spcBef>
            </a:pPr>
            <a:r>
              <a:rPr lang="zh-CN" altLang="en-US" sz="3600" b="1" dirty="0">
                <a:solidFill>
                  <a:srgbClr val="3399FF"/>
                </a:solidFill>
                <a:latin typeface="华文行楷" pitchFamily="2" charset="-122"/>
                <a:ea typeface="华文行楷" pitchFamily="2" charset="-122"/>
              </a:rPr>
              <a:t>大学生心理健康的维护与调适</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13335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2292" name="TextBox 10"/>
          <p:cNvSpPr txBox="1"/>
          <p:nvPr userDrawn="1"/>
        </p:nvSpPr>
        <p:spPr>
          <a:xfrm>
            <a:off x="239713" y="103823"/>
            <a:ext cx="5087661" cy="424732"/>
          </a:xfrm>
          <a:prstGeom prst="rect">
            <a:avLst/>
          </a:prstGeom>
          <a:noFill/>
          <a:ln w="9525">
            <a:noFill/>
          </a:ln>
        </p:spPr>
        <p:txBody>
          <a:bodyPr wrap="square">
            <a:spAutoFit/>
          </a:bodyPr>
          <a:lstStyle/>
          <a:p>
            <a:pPr marL="228600" indent="-228600">
              <a:lnSpc>
                <a:spcPct val="90000"/>
              </a:lnSpc>
              <a:spcBef>
                <a:spcPts val="1000"/>
              </a:spcBef>
            </a:pPr>
            <a:r>
              <a:rPr lang="zh-CN" altLang="en-US" sz="2400" b="1" dirty="0">
                <a:solidFill>
                  <a:prstClr val="white"/>
                </a:solidFill>
                <a:latin typeface="华文行楷" pitchFamily="2" charset="-122"/>
                <a:ea typeface="华文行楷" pitchFamily="2" charset="-122"/>
              </a:rPr>
              <a:t>大学生心理健康的维护与调适</a:t>
            </a:r>
          </a:p>
        </p:txBody>
      </p:sp>
      <p:sp>
        <p:nvSpPr>
          <p:cNvPr id="12293" name="TextBox 11"/>
          <p:cNvSpPr txBox="1"/>
          <p:nvPr userDrawn="1"/>
        </p:nvSpPr>
        <p:spPr>
          <a:xfrm>
            <a:off x="8443913" y="6329363"/>
            <a:ext cx="3614737" cy="457200"/>
          </a:xfrm>
          <a:prstGeom prst="rect">
            <a:avLst/>
          </a:prstGeom>
          <a:noFill/>
          <a:ln w="9525">
            <a:noFill/>
          </a:ln>
        </p:spPr>
        <p:txBody>
          <a:bodyPr>
            <a:spAutoFit/>
          </a:bodyPr>
          <a:lstStyle/>
          <a:p>
            <a:r>
              <a:rPr lang="zh-CN" altLang="en-US" sz="2400" dirty="0">
                <a:solidFill>
                  <a:prstClr val="white"/>
                </a:solidFill>
                <a:latin typeface="华文行楷" pitchFamily="2" charset="-122"/>
                <a:ea typeface="华文行楷" pitchFamily="2" charset="-122"/>
              </a:rPr>
              <a:t>中国科学技术大学出版社</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indent="-228600" fontAlgn="auto">
              <a:lnSpc>
                <a:spcPct val="90000"/>
              </a:lnSpc>
              <a:spcBef>
                <a:spcPts val="1000"/>
              </a:spcBef>
              <a:spcAft>
                <a:spcPts val="0"/>
              </a:spcAft>
              <a:defRPr/>
            </a:pPr>
            <a:r>
              <a:rPr lang="zh-CN" altLang="en-US" sz="2000" b="1" dirty="0">
                <a:solidFill>
                  <a:prstClr val="white"/>
                </a:solidFill>
                <a:latin typeface="微软雅黑" panose="020B0503020204020204" pitchFamily="34" charset="-122"/>
                <a:ea typeface="微软雅黑" panose="020B0503020204020204" pitchFamily="34" charset="-122"/>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r>
              <a:rPr lang="zh-CN" altLang="en-US" sz="2000" b="1" dirty="0">
                <a:solidFill>
                  <a:prstClr val="white"/>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indent="-228600" fontAlgn="auto">
              <a:lnSpc>
                <a:spcPct val="90000"/>
              </a:lnSpc>
              <a:spcBef>
                <a:spcPts val="1000"/>
              </a:spcBef>
              <a:spcAft>
                <a:spcPts val="0"/>
              </a:spcAft>
              <a:defRPr/>
            </a:pPr>
            <a:r>
              <a:rPr lang="zh-CN" altLang="en-US" sz="2000" b="1" dirty="0">
                <a:solidFill>
                  <a:prstClr val="white"/>
                </a:solidFill>
                <a:latin typeface="微软雅黑" panose="020B0503020204020204" pitchFamily="34" charset="-122"/>
                <a:ea typeface="微软雅黑" panose="020B0503020204020204" pitchFamily="34" charset="-122"/>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r>
              <a:rPr lang="zh-CN" altLang="en-US" sz="2000" b="1" dirty="0">
                <a:solidFill>
                  <a:prstClr val="white"/>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solidFill>
                <a:prstClr val="white"/>
              </a:solidFill>
            </a:endParaRPr>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solidFill>
                <a:prstClr val="white"/>
              </a:solidFill>
            </a:endParaRPr>
          </a:p>
        </p:txBody>
      </p:sp>
      <p:pic>
        <p:nvPicPr>
          <p:cNvPr id="9"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solidFill>
                <a:prstClr val="white"/>
              </a:solidFill>
            </a:endParaRPr>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pc="1000" noProof="1">
                <a:solidFill>
                  <a:prstClr val="black"/>
                </a:solidFill>
                <a:latin typeface="微软雅黑" panose="020B0503020204020204" pitchFamily="34" charset="-122"/>
                <a:ea typeface="微软雅黑" panose="020B0503020204020204" pitchFamily="34" charset="-122"/>
              </a:rPr>
              <a:t>谢谢观看</a:t>
            </a: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endParaRPr lang="zh-CN" altLang="en-US"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8" name="页脚占位符 7"/>
          <p:cNvSpPr>
            <a:spLocks noGrp="1"/>
          </p:cNvSpPr>
          <p:nvPr>
            <p:ph type="ftr" sz="quarter" idx="11"/>
          </p:nvPr>
        </p:nvSpPr>
        <p:spPr/>
        <p:txBody>
          <a:bodyPr/>
          <a:lstStyle/>
          <a:p>
            <a:endParaRPr lang="zh-CN" altLang="en-US" noProof="1"/>
          </a:p>
        </p:txBody>
      </p:sp>
      <p:sp>
        <p:nvSpPr>
          <p:cNvPr id="9" name="灯片编号占位符 8"/>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4" name="页脚占位符 3"/>
          <p:cNvSpPr>
            <a:spLocks noGrp="1"/>
          </p:cNvSpPr>
          <p:nvPr>
            <p:ph type="ftr" sz="quarter" idx="11"/>
          </p:nvPr>
        </p:nvSpPr>
        <p:spPr/>
        <p:txBody>
          <a:bodyPr/>
          <a:lstStyle/>
          <a:p>
            <a:endParaRPr lang="zh-CN" altLang="en-US" noProof="1"/>
          </a:p>
        </p:txBody>
      </p:sp>
      <p:sp>
        <p:nvSpPr>
          <p:cNvPr id="5" name="灯片编号占位符 4"/>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3" name="页脚占位符 2"/>
          <p:cNvSpPr>
            <a:spLocks noGrp="1"/>
          </p:cNvSpPr>
          <p:nvPr>
            <p:ph type="ftr" sz="quarter" idx="11"/>
          </p:nvPr>
        </p:nvSpPr>
        <p:spPr/>
        <p:txBody>
          <a:bodyPr/>
          <a:lstStyle/>
          <a:p>
            <a:endParaRPr lang="zh-CN" altLang="en-US" noProof="1"/>
          </a:p>
        </p:txBody>
      </p:sp>
      <p:sp>
        <p:nvSpPr>
          <p:cNvPr id="4" name="灯片编号占位符 3"/>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6" name="页脚占位符 5"/>
          <p:cNvSpPr>
            <a:spLocks noGrp="1"/>
          </p:cNvSpPr>
          <p:nvPr>
            <p:ph type="ftr" sz="quarter" idx="11"/>
          </p:nvPr>
        </p:nvSpPr>
        <p:spPr/>
        <p:txBody>
          <a:bodyPr/>
          <a:lstStyle/>
          <a:p>
            <a:endParaRPr lang="zh-CN" altLang="en-US" noProof="1"/>
          </a:p>
        </p:txBody>
      </p:sp>
      <p:sp>
        <p:nvSpPr>
          <p:cNvPr id="7" name="灯片编号占位符 6"/>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6" name="页脚占位符 5"/>
          <p:cNvSpPr>
            <a:spLocks noGrp="1"/>
          </p:cNvSpPr>
          <p:nvPr>
            <p:ph type="ftr" sz="quarter" idx="11"/>
          </p:nvPr>
        </p:nvSpPr>
        <p:spPr/>
        <p:txBody>
          <a:bodyPr/>
          <a:lstStyle/>
          <a:p>
            <a:endParaRPr lang="zh-CN" altLang="en-US" noProof="1"/>
          </a:p>
        </p:txBody>
      </p:sp>
      <p:sp>
        <p:nvSpPr>
          <p:cNvPr id="7" name="灯片编号占位符 6"/>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5" name="页脚占位符 4"/>
          <p:cNvSpPr>
            <a:spLocks noGrp="1"/>
          </p:cNvSpPr>
          <p:nvPr>
            <p:ph type="ftr" sz="quarter" idx="11"/>
          </p:nvPr>
        </p:nvSpPr>
        <p:spPr/>
        <p:txBody>
          <a:bodyPr/>
          <a:lstStyle/>
          <a:p>
            <a:endParaRPr lang="zh-CN" altLang="en-US"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fld id="{BB962C8B-B14F-4D97-AF65-F5344CB8AC3E}" type="datetime1">
              <a:rPr lang="zh-CN" altLang="en-US" noProof="1" dirty="0"/>
              <a:pPr/>
              <a:t>2025-6-6</a:t>
            </a:fld>
            <a:endParaRPr lang="zh-CN" altLang="en-US" noProof="1"/>
          </a:p>
        </p:txBody>
      </p:sp>
      <p:sp>
        <p:nvSpPr>
          <p:cNvPr id="5" name="页脚占位符 4"/>
          <p:cNvSpPr>
            <a:spLocks noGrp="1"/>
          </p:cNvSpPr>
          <p:nvPr>
            <p:ph type="ftr" sz="quarter" idx="11"/>
          </p:nvPr>
        </p:nvSpPr>
        <p:spPr/>
        <p:txBody>
          <a:bodyPr/>
          <a:lstStyle/>
          <a:p>
            <a:endParaRPr lang="zh-CN" altLang="en-US"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pPr/>
              <a:t>‹#›</a:t>
            </a:fld>
            <a:endParaRPr lang="zh-CN" altLang="en-US" noProof="1"/>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6" Type="http://schemas.openxmlformats.org/officeDocument/2006/relationships/theme" Target="../theme/theme8.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6" Type="http://schemas.openxmlformats.org/officeDocument/2006/relationships/theme" Target="../theme/theme9.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charset="0"/>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4"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4"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3"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8195"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charset="0"/>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fld id="{BB962C8B-B14F-4D97-AF65-F5344CB8AC3E}" type="datetime1">
              <a:rPr lang="zh-CN" altLang="en-US" noProof="1" dirty="0"/>
              <a:pPr/>
              <a:t>2025-6-6</a:t>
            </a:fld>
            <a:endParaRPr lang="zh-CN" altLang="en-US"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endParaRPr lang="zh-CN" altLang="en-US"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fld id="{9A0DB2DC-4C9A-4742-B13C-FB6460FD3503}" type="slidenum">
              <a:rPr lang="zh-CN" altLang="en-US" noProof="1" dirty="0"/>
              <a:pPr/>
              <a:t>‹#›</a:t>
            </a:fld>
            <a:endParaRPr lang="zh-CN" altLang="en-US" noProof="1"/>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2445292"/>
            <a:ext cx="10515600" cy="1325563"/>
          </a:xfrm>
          <a:ln/>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第八章  人际交往与心理健康</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2937231" y="2643881"/>
            <a:ext cx="6451600" cy="588691"/>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第二节  大学生</a:t>
              </a:r>
              <a:r>
                <a:rPr lang="zh-CN" altLang="en-US" sz="2400" b="1" noProof="1">
                  <a:solidFill>
                    <a:srgbClr val="127FB8"/>
                  </a:solidFill>
                  <a:latin typeface="微软雅黑" panose="020B0503020204020204" pitchFamily="34" charset="-122"/>
                  <a:ea typeface="微软雅黑" panose="020B0503020204020204" pitchFamily="34" charset="-122"/>
                </a:rPr>
                <a:t>常见的</a:t>
              </a:r>
              <a:r>
                <a:rPr lang="zh-CN" altLang="en-US" sz="2400" b="1" strike="noStrike" noProof="1">
                  <a:solidFill>
                    <a:srgbClr val="127FB8"/>
                  </a:solidFill>
                  <a:latin typeface="微软雅黑" panose="020B0503020204020204" pitchFamily="34" charset="-122"/>
                  <a:ea typeface="微软雅黑" panose="020B0503020204020204" pitchFamily="34" charset="-122"/>
                </a:rPr>
                <a:t>人际交往问题</a:t>
              </a: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127FB8"/>
                </a:solidFill>
                <a:latin typeface="等线" charset="0"/>
                <a:ea typeface="宋体" panose="02010600030101010101" pitchFamily="2" charset="-122"/>
              </a:endParaRPr>
            </a:p>
          </p:txBody>
        </p:sp>
      </p:grpSp>
      <p:grpSp>
        <p:nvGrpSpPr>
          <p:cNvPr id="28676" name="组合 33"/>
          <p:cNvGrpSpPr/>
          <p:nvPr/>
        </p:nvGrpSpPr>
        <p:grpSpPr>
          <a:xfrm>
            <a:off x="2937231" y="1653280"/>
            <a:ext cx="6403975" cy="592303"/>
            <a:chOff x="3294744" y="1452406"/>
            <a:chExt cx="5523518" cy="521538"/>
          </a:xfrm>
        </p:grpSpPr>
        <p:sp>
          <p:nvSpPr>
            <p:cNvPr id="24" name="矩形: 圆角 23"/>
            <p:cNvSpPr/>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第一节  人际交往的概述</a:t>
              </a: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127FB8"/>
                </a:solidFill>
                <a:latin typeface="等线" charset="0"/>
                <a:ea typeface="宋体" panose="02010600030101010101" pitchFamily="2" charset="-122"/>
              </a:endParaRPr>
            </a:p>
          </p:txBody>
        </p:sp>
      </p:grpSp>
      <p:grpSp>
        <p:nvGrpSpPr>
          <p:cNvPr id="28679" name="组合 31"/>
          <p:cNvGrpSpPr/>
          <p:nvPr/>
        </p:nvGrpSpPr>
        <p:grpSpPr>
          <a:xfrm>
            <a:off x="2937230" y="3648768"/>
            <a:ext cx="6570837" cy="588691"/>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第三节  大学生良好人际交往心理的培养</a:t>
              </a: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127FB8"/>
                </a:solidFill>
                <a:latin typeface="等线" charset="0"/>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809750" y="1471614"/>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stStyle>
              <a:p>
                <a:endParaRPr>
                  <a:latin typeface="等线" charset="0"/>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557438"/>
              <a:ext cx="6942598" cy="708380"/>
            </a:xfrm>
            <a:prstGeom prst="rect">
              <a:avLst/>
            </a:prstGeom>
            <a:noFill/>
            <a:ln w="22225" cap="rnd" cmpd="sng">
              <a:solidFill>
                <a:srgbClr val="127FB8"/>
              </a:solidFill>
              <a:prstDash val="dash"/>
              <a:round/>
              <a:headEnd type="none" w="med" len="med"/>
              <a:tailEnd type="none" w="med" len="med"/>
            </a:ln>
          </p:spPr>
          <p:txBody>
            <a:bodyPr wrap="square">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掌握克服大学生人际交往常见问题的方法、良好</a:t>
              </a:r>
              <a:r>
                <a:rPr lang="zh-CN" altLang="zh-CN" sz="2000" b="1" dirty="0">
                  <a:solidFill>
                    <a:srgbClr val="127FB8"/>
                  </a:solidFill>
                  <a:latin typeface="微软雅黑" panose="020B0503020204020204" pitchFamily="34" charset="-122"/>
                  <a:ea typeface="微软雅黑" panose="020B0503020204020204" pitchFamily="34" charset="-122"/>
                </a:rPr>
                <a:t>人际交往的技巧</a:t>
              </a:r>
              <a:endParaRPr lang="zh-CN" altLang="en-US"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809750" y="2940050"/>
            <a:ext cx="8120063" cy="877888"/>
            <a:chOff x="1845258" y="2971824"/>
            <a:chExt cx="8119013" cy="878499"/>
          </a:xfrm>
        </p:grpSpPr>
        <p:sp>
          <p:nvSpPr>
            <p:cNvPr id="30728" name="文本框 34"/>
            <p:cNvSpPr txBox="1"/>
            <p:nvPr/>
          </p:nvSpPr>
          <p:spPr>
            <a:xfrm>
              <a:off x="3021673" y="3202673"/>
              <a:ext cx="6942598" cy="40038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熟悉人际交往的原则、人际交往的特点及类型</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stStyle>
              <a:p>
                <a:endParaRPr>
                  <a:latin typeface="等线" charset="0"/>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809750" y="4406900"/>
            <a:ext cx="8143837" cy="879475"/>
            <a:chOff x="1809241" y="4726731"/>
            <a:chExt cx="8143879" cy="878499"/>
          </a:xfrm>
        </p:grpSpPr>
        <p:sp>
          <p:nvSpPr>
            <p:cNvPr id="30734" name="文本框 35"/>
            <p:cNvSpPr txBox="1"/>
            <p:nvPr/>
          </p:nvSpPr>
          <p:spPr>
            <a:xfrm>
              <a:off x="3010946" y="4946024"/>
              <a:ext cx="6942174" cy="399666"/>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了解人际交往的影响因素、大学生人际交往的重要性</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stStyle>
              <a:p>
                <a:endParaRPr>
                  <a:latin typeface="等线" charset="0"/>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99094"/>
            <a:ext cx="12191999"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人际交往的概述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399737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一、什么是人际交往</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buClr>
                <a:srgbClr val="127FB8"/>
              </a:buClr>
            </a:pPr>
            <a:r>
              <a:rPr lang="zh-CN" altLang="zh-CN" sz="2400" dirty="0">
                <a:latin typeface="微软雅黑" panose="020B0503020204020204" pitchFamily="34" charset="-122"/>
                <a:ea typeface="微软雅黑" panose="020B0503020204020204" pitchFamily="34" charset="-122"/>
              </a:rPr>
              <a:t>人际交往</a:t>
            </a:r>
            <a:r>
              <a:rPr lang="zh-CN" altLang="en-US" sz="2400" dirty="0">
                <a:latin typeface="微软雅黑" panose="020B0503020204020204" pitchFamily="34" charset="-122"/>
                <a:ea typeface="微软雅黑" panose="020B0503020204020204" pitchFamily="34" charset="-122"/>
              </a:rPr>
              <a:t>指人们在生活实践中运用语言或非语言符号交换意见、交流思想、表达情感和需要从而形成人与人之间直接心理联系的过程。</a:t>
            </a:r>
            <a:endParaRPr lang="en-US" altLang="zh-CN" sz="2400" dirty="0">
              <a:latin typeface="微软雅黑" panose="020B0503020204020204" pitchFamily="34" charset="-122"/>
              <a:ea typeface="微软雅黑" panose="020B0503020204020204" pitchFamily="34" charset="-122"/>
            </a:endParaRPr>
          </a:p>
          <a:p>
            <a:pPr indent="623888">
              <a:lnSpc>
                <a:spcPct val="150000"/>
              </a:lnSpc>
              <a:buClr>
                <a:srgbClr val="127FB8"/>
              </a:buClr>
            </a:pPr>
            <a:r>
              <a:rPr lang="zh-CN" altLang="en-US" sz="2400" dirty="0">
                <a:latin typeface="微软雅黑" panose="020B0503020204020204" pitchFamily="34" charset="-122"/>
                <a:ea typeface="微软雅黑" panose="020B0503020204020204" pitchFamily="34" charset="-122"/>
              </a:rPr>
              <a:t>人际交往主要有两个维度：一是交往的广度，即交往或交换的范围；二是交往的深度，即交往的亲密水平。</a:t>
            </a:r>
            <a:endParaRPr lang="en-US" altLang="zh-CN" sz="2400" dirty="0">
              <a:latin typeface="微软雅黑" panose="020B0503020204020204" pitchFamily="34" charset="-122"/>
              <a:ea typeface="微软雅黑" panose="020B0503020204020204" pitchFamily="34" charset="-122"/>
            </a:endParaRPr>
          </a:p>
          <a:p>
            <a:pPr indent="623888">
              <a:lnSpc>
                <a:spcPct val="150000"/>
              </a:lnSpc>
              <a:buClr>
                <a:srgbClr val="127FB8"/>
              </a:buClr>
            </a:pPr>
            <a:r>
              <a:rPr lang="zh-CN" altLang="en-US" sz="2400" dirty="0">
                <a:latin typeface="微软雅黑" panose="020B0503020204020204" pitchFamily="34" charset="-122"/>
                <a:ea typeface="微软雅黑" panose="020B0503020204020204" pitchFamily="34" charset="-122"/>
              </a:rPr>
              <a:t>良好的人际关系的发展，一般需经过四个阶段：</a:t>
            </a:r>
            <a:r>
              <a:rPr lang="zh-CN" altLang="zh-CN" sz="2400" dirty="0">
                <a:latin typeface="微软雅黑" panose="020B0503020204020204" pitchFamily="34" charset="-122"/>
                <a:ea typeface="微软雅黑" panose="020B0503020204020204" pitchFamily="34" charset="-122"/>
              </a:rPr>
              <a:t>定向阶段 </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情感探索阶段</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情感交流阶段 </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稳定交往阶段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  </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27200" cy="3606757"/>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二、人际交往的影响因素</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（一）临近和熟悉</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时空上的远近对人际关系建立的影响。空间上的距离越接近彼此接近的机会就越多，就越能增进相互之间的了解，彼此变得更加熟悉。熟悉不是引起喜欢的唯一变量，但熟悉可以增加人们对积极和中性对象的喜欢程度。</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27200" cy="462241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二、人际交往的影响因素</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（二）相似与互补</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相似  </a:t>
            </a:r>
            <a:r>
              <a:rPr lang="zh-CN" altLang="en-US" sz="2400" dirty="0">
                <a:latin typeface="微软雅黑" panose="020B0503020204020204" pitchFamily="34" charset="-122"/>
                <a:ea typeface="微软雅黑" panose="020B0503020204020204" pitchFamily="34" charset="-122"/>
              </a:rPr>
              <a:t>交往双方若在态度、信仰、价值观与兴趣、语言、种族、国籍、出生地、文化、宗教背景、教育水平、年龄、职业、社会阶层乃至生活的遭遇等方面较为相似，则容易相互吸引，双方越相似，越能相互吸引产生亲密感。</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互补  </a:t>
            </a:r>
            <a:r>
              <a:rPr lang="zh-CN" altLang="en-US" sz="2400" dirty="0">
                <a:latin typeface="微软雅黑" panose="020B0503020204020204" pitchFamily="34" charset="-122"/>
                <a:ea typeface="微软雅黑" panose="020B0503020204020204" pitchFamily="34" charset="-122"/>
              </a:rPr>
              <a:t>当交往双方的需要和满足途径正好成为互补关系时，双方之间的喜欢程度也会增加。</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90700" cy="52629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二、人际交往的影响因素</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（三）个人特征</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才能  </a:t>
            </a:r>
            <a:r>
              <a:rPr lang="zh-CN" altLang="en-US" sz="2400" dirty="0">
                <a:latin typeface="微软雅黑" panose="020B0503020204020204" pitchFamily="34" charset="-122"/>
                <a:ea typeface="微软雅黑" panose="020B0503020204020204" pitchFamily="34" charset="-122"/>
              </a:rPr>
              <a:t>才能与被人喜欢的程度在一定范围内成正比，超出这个范围，可能会产生逃避或拒绝。</a:t>
            </a:r>
          </a:p>
          <a:p>
            <a:pPr indent="623888">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外貌  </a:t>
            </a:r>
            <a:r>
              <a:rPr lang="zh-CN" altLang="en-US" sz="2400" dirty="0">
                <a:latin typeface="微软雅黑" panose="020B0503020204020204" pitchFamily="34" charset="-122"/>
                <a:ea typeface="微软雅黑" panose="020B0503020204020204" pitchFamily="34" charset="-122"/>
              </a:rPr>
              <a:t>美丽的外貌能使人们产生愉悦的情绪，构成一种精神酬赏，从而容易对交往的对象产生好感。但随着交往时间的增长，双方了解的程度加深，外貌因素的作用也会越来越小。</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个性品质  </a:t>
            </a:r>
            <a:r>
              <a:rPr lang="zh-CN" altLang="zh-CN" sz="2400" dirty="0">
                <a:latin typeface="微软雅黑" panose="020B0503020204020204" pitchFamily="34" charset="-122"/>
                <a:ea typeface="微软雅黑" panose="020B0503020204020204" pitchFamily="34" charset="-122"/>
              </a:rPr>
              <a:t>乐群、幽默、尊重关心他人，理解他人，乐于助人，富有同情心，热心集体活动，工作认真负责，稳重耐心，宽容真诚，热情开朗是吸引性的个性特征。</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27200" cy="624786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三、大学生人际交往的特点</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（一）迫切性</a:t>
            </a:r>
            <a:r>
              <a:rPr lang="en-US" altLang="zh-CN" sz="2400" b="1" dirty="0">
                <a:solidFill>
                  <a:srgbClr val="127FB8"/>
                </a:solidFill>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大学生对于人际关系的建立抱有积极美好的愿望。</a:t>
            </a:r>
            <a:endParaRPr lang="en-US" altLang="zh-CN" sz="2400" b="1" dirty="0">
              <a:solidFill>
                <a:srgbClr val="A02795"/>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（二）平等性  </a:t>
            </a:r>
            <a:r>
              <a:rPr lang="zh-CN" altLang="en-US" sz="2400" dirty="0">
                <a:latin typeface="微软雅黑" panose="020B0503020204020204" pitchFamily="34" charset="-122"/>
                <a:ea typeface="微软雅黑" panose="020B0503020204020204" pitchFamily="34" charset="-122"/>
              </a:rPr>
              <a:t>随着自我意识的发展，大学生产生了强烈的成人感，交往的平等性要求越来越高。</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（三）开放性  </a:t>
            </a:r>
            <a:r>
              <a:rPr lang="zh-CN" altLang="en-US" sz="2400" dirty="0">
                <a:latin typeface="微软雅黑" panose="020B0503020204020204" pitchFamily="34" charset="-122"/>
                <a:ea typeface="微软雅黑" panose="020B0503020204020204" pitchFamily="34" charset="-122"/>
              </a:rPr>
              <a:t>大学生的人际交往呈现出前所未有的开放式交往趋势。</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（四）理想性  </a:t>
            </a:r>
            <a:r>
              <a:rPr lang="zh-CN" altLang="zh-CN" sz="2400" dirty="0">
                <a:latin typeface="微软雅黑" panose="020B0503020204020204" pitchFamily="34" charset="-122"/>
                <a:ea typeface="微软雅黑" panose="020B0503020204020204" pitchFamily="34" charset="-122"/>
              </a:rPr>
              <a:t>大学生人际交往的动机相对单纯，情感的因素一般占绝大多数，对人际交往抱有较高的期望值，并将其理想化。</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（五）不成熟  </a:t>
            </a:r>
            <a:r>
              <a:rPr lang="zh-CN" altLang="zh-CN" sz="2400" dirty="0">
                <a:latin typeface="微软雅黑" panose="020B0503020204020204" pitchFamily="34" charset="-122"/>
                <a:ea typeface="微软雅黑" panose="020B0503020204020204" pitchFamily="34" charset="-122"/>
              </a:rPr>
              <a:t>大学生在选择交往对象以及维护人际关系上也就表现出明显的不稳定性和易变性</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这与人际交往的理想性有关，也体现出人际交往的不成熟性。</a:t>
            </a:r>
            <a:r>
              <a:rPr lang="en-US" altLang="zh-CN" sz="2400" dirty="0">
                <a:latin typeface="微软雅黑" panose="020B0503020204020204" pitchFamily="34" charset="-122"/>
                <a:ea typeface="微软雅黑" panose="020B0503020204020204" pitchFamily="34" charset="-122"/>
              </a:rPr>
              <a:t> </a:t>
            </a:r>
            <a:endParaRPr lang="zh-CN" altLang="zh-CN" sz="2400" dirty="0">
              <a:latin typeface="微软雅黑" panose="020B0503020204020204" pitchFamily="34" charset="-122"/>
              <a:ea typeface="微软雅黑" panose="020B0503020204020204" pitchFamily="34" charset="-122"/>
            </a:endParaRPr>
          </a:p>
          <a:p>
            <a:r>
              <a:rPr lang="zh-CN" altLang="en-US" sz="2800" b="1" dirty="0">
                <a:solidFill>
                  <a:srgbClr val="A02795"/>
                </a:solidFill>
                <a:latin typeface="微软雅黑" panose="020B0503020204020204" pitchFamily="34" charset="-122"/>
                <a:ea typeface="微软雅黑" panose="020B0503020204020204" pitchFamily="34" charset="-122"/>
              </a:rPr>
              <a:t> </a:t>
            </a:r>
            <a:endParaRPr lang="en-US" altLang="zh-CN" sz="2800" b="1"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705000" cy="535531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四、大学生人际交往的类型</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25000"/>
              </a:lnSpc>
            </a:pPr>
            <a:r>
              <a:rPr lang="zh-CN" altLang="en-US" sz="2400" b="1" dirty="0">
                <a:solidFill>
                  <a:srgbClr val="127FB8"/>
                </a:solidFill>
                <a:latin typeface="微软雅黑" panose="020B0503020204020204" pitchFamily="34" charset="-122"/>
                <a:ea typeface="微软雅黑" panose="020B0503020204020204" pitchFamily="34" charset="-122"/>
              </a:rPr>
              <a:t>（一）与老师的交往  </a:t>
            </a:r>
            <a:r>
              <a:rPr lang="zh-CN" altLang="en-US" sz="2400" dirty="0">
                <a:latin typeface="微软雅黑" panose="020B0503020204020204" pitchFamily="34" charset="-122"/>
                <a:ea typeface="微软雅黑" panose="020B0503020204020204" pitchFamily="34" charset="-122"/>
              </a:rPr>
              <a:t>相对于中学阶段比较密切、严肃的师生关系，大学里师生之间的交往相对松散、活泼。</a:t>
            </a:r>
            <a:endParaRPr lang="en-US" altLang="zh-CN" sz="2400" b="1" dirty="0">
              <a:solidFill>
                <a:srgbClr val="A02795"/>
              </a:solidFill>
              <a:latin typeface="微软雅黑" panose="020B0503020204020204" pitchFamily="34" charset="-122"/>
              <a:ea typeface="微软雅黑" panose="020B0503020204020204" pitchFamily="34" charset="-122"/>
            </a:endParaRPr>
          </a:p>
          <a:p>
            <a:pPr indent="623888">
              <a:lnSpc>
                <a:spcPct val="125000"/>
              </a:lnSpc>
            </a:pPr>
            <a:r>
              <a:rPr lang="zh-CN" altLang="en-US" sz="2400" b="1" dirty="0">
                <a:solidFill>
                  <a:srgbClr val="127FB8"/>
                </a:solidFill>
                <a:latin typeface="微软雅黑" panose="020B0503020204020204" pitchFamily="34" charset="-122"/>
                <a:ea typeface="微软雅黑" panose="020B0503020204020204" pitchFamily="34" charset="-122"/>
              </a:rPr>
              <a:t>（二）与同学的交往</a:t>
            </a:r>
            <a:r>
              <a:rPr lang="zh-CN" altLang="en-US" sz="2400" dirty="0">
                <a:solidFill>
                  <a:srgbClr val="127FB8"/>
                </a:solidFill>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大学生同学间关系主要有以下三种：班级内的同学关系、宿舍关系、学生组织中的人际关系。</a:t>
            </a:r>
            <a:endParaRPr lang="en-US" altLang="zh-CN" sz="2400" dirty="0">
              <a:latin typeface="微软雅黑" panose="020B0503020204020204" pitchFamily="34" charset="-122"/>
              <a:ea typeface="微软雅黑" panose="020B0503020204020204" pitchFamily="34" charset="-122"/>
            </a:endParaRPr>
          </a:p>
          <a:p>
            <a:pPr indent="623888">
              <a:lnSpc>
                <a:spcPct val="125000"/>
              </a:lnSpc>
            </a:pPr>
            <a:r>
              <a:rPr lang="zh-CN" altLang="en-US" sz="2400" b="1" dirty="0">
                <a:solidFill>
                  <a:srgbClr val="127FB8"/>
                </a:solidFill>
                <a:latin typeface="微软雅黑" panose="020B0503020204020204" pitchFamily="34" charset="-122"/>
                <a:ea typeface="微软雅黑" panose="020B0503020204020204" pitchFamily="34" charset="-122"/>
              </a:rPr>
              <a:t>（三）与父母的交往  </a:t>
            </a:r>
            <a:r>
              <a:rPr lang="zh-CN" altLang="en-US" sz="2400" dirty="0">
                <a:latin typeface="微软雅黑" panose="020B0503020204020204" pitchFamily="34" charset="-122"/>
                <a:ea typeface="微软雅黑" panose="020B0503020204020204" pitchFamily="34" charset="-122"/>
              </a:rPr>
              <a:t>大学生究竟应该如何与自己父母沟通和联系，值得每一位同学认真思索。</a:t>
            </a:r>
            <a:endParaRPr lang="en-US" altLang="zh-CN" sz="2400" dirty="0">
              <a:latin typeface="微软雅黑" panose="020B0503020204020204" pitchFamily="34" charset="-122"/>
              <a:ea typeface="微软雅黑" panose="020B0503020204020204" pitchFamily="34" charset="-122"/>
            </a:endParaRPr>
          </a:p>
          <a:p>
            <a:pPr indent="623888">
              <a:lnSpc>
                <a:spcPct val="125000"/>
              </a:lnSpc>
            </a:pPr>
            <a:r>
              <a:rPr lang="zh-CN" altLang="en-US" sz="2400" b="1" dirty="0">
                <a:solidFill>
                  <a:srgbClr val="127FB8"/>
                </a:solidFill>
                <a:latin typeface="微软雅黑" panose="020B0503020204020204" pitchFamily="34" charset="-122"/>
                <a:ea typeface="微软雅黑" panose="020B0503020204020204" pitchFamily="34" charset="-122"/>
              </a:rPr>
              <a:t>（四）</a:t>
            </a:r>
            <a:r>
              <a:rPr lang="zh-CN" altLang="zh-CN" sz="2400" b="1" dirty="0">
                <a:solidFill>
                  <a:srgbClr val="127FB8"/>
                </a:solidFill>
                <a:latin typeface="微软雅黑" panose="020B0503020204020204" pitchFamily="34" charset="-122"/>
                <a:ea typeface="微软雅黑" panose="020B0503020204020204" pitchFamily="34" charset="-122"/>
              </a:rPr>
              <a:t>社会交往</a:t>
            </a:r>
            <a:r>
              <a:rPr lang="en-US" altLang="zh-CN" sz="2400" dirty="0">
                <a:solidFill>
                  <a:srgbClr val="127FB8"/>
                </a:solidFill>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大学生在培养自己社会交往能力的同时，还要有自我保护意识，谨慎交往，以免上当受骗。</a:t>
            </a:r>
            <a:endParaRPr lang="en-US" altLang="zh-CN" sz="2400" dirty="0">
              <a:latin typeface="微软雅黑" panose="020B0503020204020204" pitchFamily="34" charset="-122"/>
              <a:ea typeface="微软雅黑" panose="020B0503020204020204" pitchFamily="34" charset="-122"/>
            </a:endParaRPr>
          </a:p>
          <a:p>
            <a:pPr indent="623888">
              <a:lnSpc>
                <a:spcPct val="125000"/>
              </a:lnSpc>
            </a:pPr>
            <a:r>
              <a:rPr lang="zh-CN" altLang="en-US" sz="2400" b="1" dirty="0">
                <a:solidFill>
                  <a:srgbClr val="127FB8"/>
                </a:solidFill>
                <a:latin typeface="微软雅黑" panose="020B0503020204020204" pitchFamily="34" charset="-122"/>
                <a:ea typeface="微软雅黑" panose="020B0503020204020204" pitchFamily="34" charset="-122"/>
              </a:rPr>
              <a:t>（五）网络交往  </a:t>
            </a:r>
            <a:r>
              <a:rPr lang="zh-CN" altLang="zh-CN" sz="2400" dirty="0">
                <a:latin typeface="微软雅黑" panose="020B0503020204020204" pitchFamily="34" charset="-122"/>
                <a:ea typeface="微软雅黑" panose="020B0503020204020204" pitchFamily="34" charset="-122"/>
              </a:rPr>
              <a:t>大学生在通过网络结交益友、获取信息、开拓思路的同时，也要掌握必要的网络伦理知识，培养自己的道德自律意识。</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425600" cy="295465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五、大学生人际交往的重要性</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（一）有助于提高自我认知和自我完善</a:t>
            </a:r>
            <a:endParaRPr lang="en-US" altLang="zh-CN" sz="2400" b="1"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（二）有助于增强信息交流和获取的意识和能力</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（三）有助于协调人际关系，便于以后走向社会</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（四）有助于心理保健和身心健康</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0" y="2954146"/>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大学生常见的人际交往问题</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60001" y="720000"/>
            <a:ext cx="11514500" cy="517064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一、多疑心理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zh-CN" sz="2400" dirty="0">
                <a:latin typeface="微软雅黑" panose="020B0503020204020204" pitchFamily="34" charset="-122"/>
                <a:ea typeface="微软雅黑" panose="020B0503020204020204" pitchFamily="34" charset="-122"/>
              </a:rPr>
              <a:t>多疑是指一种由主观推测而产生的一种不信任的复杂情感体验，是一种消极有害的心理。这种主观随意的</a:t>
            </a:r>
            <a:r>
              <a:rPr lang="en-US" altLang="zh-CN"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猜疑</a:t>
            </a:r>
            <a:r>
              <a:rPr lang="en-US" altLang="zh-CN"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，会在人和人之间产生距离，它是人际交往中的人为障碍，不利于良好人际关系的形成。</a:t>
            </a:r>
          </a:p>
          <a:p>
            <a:pPr indent="623888">
              <a:lnSpc>
                <a:spcPct val="150000"/>
              </a:lnSpc>
            </a:pPr>
            <a:r>
              <a:rPr lang="zh-CN" altLang="zh-CN" sz="2400" dirty="0">
                <a:latin typeface="微软雅黑" panose="020B0503020204020204" pitchFamily="34" charset="-122"/>
                <a:ea typeface="微软雅黑" panose="020B0503020204020204" pitchFamily="34" charset="-122"/>
              </a:rPr>
              <a:t>克服猜疑，建议从以下几个方面入手：</a:t>
            </a:r>
            <a:endParaRPr lang="en-US" altLang="zh-CN" sz="2400" b="1" dirty="0">
              <a:solidFill>
                <a:srgbClr val="A02795"/>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（一）学会信任别人 </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（二）改变封闭性的思维方式 </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（三）加强沟通 </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（四）要开阔心胸，不要过分计较</a:t>
            </a:r>
            <a:endParaRPr lang="en-US" altLang="zh-CN" sz="2400"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1" y="720000"/>
            <a:ext cx="11489100" cy="510537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二、嫉妒心理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嫉妒心理指一种将自己与他人进行对比从而产生不悦、失落乃至仇视的消极心理，它具有一定的破坏性，会严重影响自己的身心健康。嫉妒的特点是：针对性、对等性、潜隐性、。那么如何克服嫉妒心理呢？</a:t>
            </a:r>
            <a:endParaRPr lang="en-US" altLang="zh-CN" sz="2400" b="1" dirty="0">
              <a:solidFill>
                <a:srgbClr val="A02795"/>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（一）认清嫉妒的危害</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（二）克服自私心理</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（三）正确认知嫉妒者</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（四）将心比心，换位思考</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（五）努力提升自己 </a:t>
            </a:r>
            <a:endParaRPr lang="en-US" altLang="zh-CN" sz="2400"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60001" y="720000"/>
            <a:ext cx="11514500" cy="455137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三、羞怯心理</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羞怯心理是害羞和胆怯的统称。胆怯是想与人交往却又害怕与人交往的一种心理准备状态，害羞是胆怯在交往中的心理表现。胆怯必定害羞，害羞加剧胆怯。几乎所有的人都有过不同程度的羞涩和胆怯，只不过有些人表现得特别严重。如何克服羞怯心理呢？</a:t>
            </a:r>
            <a:endParaRPr lang="en-US" altLang="zh-CN" sz="3200" b="1" dirty="0">
              <a:solidFill>
                <a:srgbClr val="A02795"/>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（一）努力丰富自身的知识 </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（二）多参加社交活动，锻炼交往能力</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（三）克服自卑感、增强自信心 </a:t>
            </a:r>
            <a:endParaRPr lang="en-US" altLang="zh-CN" sz="2400"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1" y="720000"/>
            <a:ext cx="11489100" cy="510537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四、以自我为中心</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以自我为中心指总是从自我的角度去思考其行为的合理性，而不从他人的角度去反思其行为的不合理性。自我中心者只从自己的经验和角度去认识人和事，只关心自己的兴趣和需要，这样的人是不可能与他人建立起良好的人际关系的。</a:t>
            </a:r>
          </a:p>
          <a:p>
            <a:pPr indent="623888">
              <a:lnSpc>
                <a:spcPct val="150000"/>
              </a:lnSpc>
            </a:pPr>
            <a:r>
              <a:rPr lang="zh-CN" altLang="en-US" sz="2400" dirty="0">
                <a:latin typeface="微软雅黑" panose="020B0503020204020204" pitchFamily="34" charset="-122"/>
                <a:ea typeface="微软雅黑" panose="020B0503020204020204" pitchFamily="34" charset="-122"/>
              </a:rPr>
              <a:t>为了有效地克服自我中心的心理，我们应该把握好以下几点：</a:t>
            </a:r>
            <a:endParaRPr lang="en-US" altLang="zh-CN" sz="2400" b="1" dirty="0">
              <a:solidFill>
                <a:srgbClr val="A02795"/>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（一）平等相处，尊重他人</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（二）接受批评，转变态度</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（三）客观地认识自己和别人 </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（四）加强自我控制</a:t>
            </a:r>
            <a:endParaRPr lang="en-US" altLang="zh-CN" sz="2400"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0" y="2976443"/>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良好人际交往心理的培养</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0" y="720000"/>
            <a:ext cx="11679600" cy="52629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一、遵循人际交往的原则</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solidFill>
                  <a:prstClr val="black"/>
                </a:solidFill>
                <a:latin typeface="微软雅黑" panose="020B0503020204020204" pitchFamily="34" charset="-122"/>
                <a:ea typeface="微软雅黑" panose="020B0503020204020204" pitchFamily="34" charset="-122"/>
              </a:rPr>
              <a:t>在人际交往中只有遵循正确的交往原则，才能达到理想的交往状态。</a:t>
            </a: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（一）平等的原则  </a:t>
            </a:r>
            <a:r>
              <a:rPr lang="zh-CN" altLang="zh-CN" sz="2400" dirty="0">
                <a:solidFill>
                  <a:prstClr val="black"/>
                </a:solidFill>
                <a:latin typeface="微软雅黑" panose="020B0503020204020204" pitchFamily="34" charset="-122"/>
                <a:ea typeface="微软雅黑" panose="020B0503020204020204" pitchFamily="34" charset="-122"/>
              </a:rPr>
              <a:t>在人际交往中，交往双方都要有一定的付出或投入，程度必须是平等的，平等是建立人际关系的前提。</a:t>
            </a:r>
            <a:endParaRPr lang="en-US" altLang="zh-CN" sz="2400" dirty="0">
              <a:solidFill>
                <a:prstClr val="black"/>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（二）尊重的原则  </a:t>
            </a:r>
            <a:r>
              <a:rPr lang="zh-CN" altLang="zh-CN" sz="2400" dirty="0">
                <a:solidFill>
                  <a:prstClr val="black"/>
                </a:solidFill>
                <a:latin typeface="微软雅黑" panose="020B0503020204020204" pitchFamily="34" charset="-122"/>
                <a:ea typeface="微软雅黑" panose="020B0503020204020204" pitchFamily="34" charset="-122"/>
              </a:rPr>
              <a:t>人际沟通的首要原则是尊重，我们每个人都有自己的人格尊严，并有在各种场合中得到别人尊重的需要。尊重能够引发人的信任、坦诚等情感，缩短交往的心理距离。</a:t>
            </a:r>
            <a:endParaRPr lang="en-US" altLang="zh-CN" sz="2400" dirty="0">
              <a:solidFill>
                <a:prstClr val="black"/>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（三）真诚的原则  </a:t>
            </a:r>
            <a:r>
              <a:rPr lang="zh-CN" altLang="zh-CN" sz="2400" dirty="0">
                <a:solidFill>
                  <a:prstClr val="black"/>
                </a:solidFill>
                <a:latin typeface="微软雅黑" panose="020B0503020204020204" pitchFamily="34" charset="-122"/>
                <a:ea typeface="微软雅黑" panose="020B0503020204020204" pitchFamily="34" charset="-122"/>
              </a:rPr>
              <a:t>坚持真诚的原则，必须做到热情关心他人、真心帮助他人，发现朋友的不足和缺陷也能诚恳批评。</a:t>
            </a:r>
            <a:endParaRPr lang="en-US" altLang="zh-CN" sz="2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1" y="720000"/>
            <a:ext cx="11603399" cy="47089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一、遵循人际交往的原则</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solidFill>
                  <a:prstClr val="black"/>
                </a:solidFill>
                <a:latin typeface="微软雅黑" panose="020B0503020204020204" pitchFamily="34" charset="-122"/>
                <a:ea typeface="微软雅黑" panose="020B0503020204020204" pitchFamily="34" charset="-122"/>
              </a:rPr>
              <a:t>在人际交往中只有遵循正确的交往原则，才能达到理想的交往状态。</a:t>
            </a: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（四）信用的原则  </a:t>
            </a:r>
            <a:r>
              <a:rPr lang="zh-CN" altLang="zh-CN" sz="2400" dirty="0">
                <a:solidFill>
                  <a:prstClr val="black"/>
                </a:solidFill>
                <a:latin typeface="微软雅黑" panose="020B0503020204020204" pitchFamily="34" charset="-122"/>
                <a:ea typeface="微软雅黑" panose="020B0503020204020204" pitchFamily="34" charset="-122"/>
              </a:rPr>
              <a:t>一个讲信用的人很容易激发他人的交往动机、赢得别人的信任，产生使人乐于与你交往的魅力。</a:t>
            </a:r>
            <a:endParaRPr lang="en-US" altLang="zh-CN" sz="2400" dirty="0">
              <a:solidFill>
                <a:prstClr val="black"/>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（五）相容的原则  </a:t>
            </a:r>
            <a:r>
              <a:rPr lang="zh-CN" altLang="zh-CN" sz="2400" dirty="0">
                <a:solidFill>
                  <a:prstClr val="black"/>
                </a:solidFill>
                <a:latin typeface="微软雅黑" panose="020B0503020204020204" pitchFamily="34" charset="-122"/>
                <a:ea typeface="微软雅黑" panose="020B0503020204020204" pitchFamily="34" charset="-122"/>
              </a:rPr>
              <a:t>相容指人际交往中的心理相容，即人与人之间的融洽关系，与人相处时表现出的包涵、宽容及忍让。</a:t>
            </a:r>
            <a:endParaRPr lang="en-US" altLang="zh-CN" sz="2400" dirty="0">
              <a:solidFill>
                <a:prstClr val="black"/>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（六）互动的原则  </a:t>
            </a:r>
            <a:r>
              <a:rPr lang="zh-CN" altLang="zh-CN" sz="2400" dirty="0">
                <a:solidFill>
                  <a:prstClr val="black"/>
                </a:solidFill>
                <a:latin typeface="微软雅黑" panose="020B0503020204020204" pitchFamily="34" charset="-122"/>
                <a:ea typeface="微软雅黑" panose="020B0503020204020204" pitchFamily="34" charset="-122"/>
              </a:rPr>
              <a:t>交往双方要本着互动的原则。互动的原则主要体现在互助和互利两个方面。</a:t>
            </a:r>
            <a:endParaRPr lang="en-US" altLang="zh-CN" sz="2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1" y="720000"/>
            <a:ext cx="11539900" cy="510537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a:t>
            </a:r>
            <a:r>
              <a:rPr lang="zh-CN" altLang="zh-CN" sz="2800" b="1" dirty="0">
                <a:solidFill>
                  <a:srgbClr val="127FB8"/>
                </a:solidFill>
                <a:latin typeface="微软雅黑" panose="020B0503020204020204" pitchFamily="34" charset="-122"/>
                <a:ea typeface="微软雅黑" panose="020B0503020204020204" pitchFamily="34" charset="-122"/>
              </a:rPr>
              <a:t>克服人际交往中的知觉偏差</a:t>
            </a: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（一）首因效应    </a:t>
            </a:r>
            <a:r>
              <a:rPr lang="zh-CN" altLang="en-US" sz="2400" dirty="0">
                <a:solidFill>
                  <a:prstClr val="black"/>
                </a:solidFill>
                <a:latin typeface="微软雅黑" panose="020B0503020204020204" pitchFamily="34" charset="-122"/>
                <a:ea typeface="微软雅黑" panose="020B0503020204020204" pitchFamily="34" charset="-122"/>
              </a:rPr>
              <a:t>由先前的信息形成的最初印象，对于后来获得信息的理解和组织有着强烈的定向作用，人们倾向于使后来获得信息的意义与已经建立起来的观念保持一致</a:t>
            </a:r>
            <a:endParaRPr lang="en-US" altLang="zh-CN" sz="2400" dirty="0">
              <a:solidFill>
                <a:prstClr val="black"/>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（二）晕轮效应    </a:t>
            </a:r>
            <a:r>
              <a:rPr lang="zh-CN" altLang="en-US" sz="2400" dirty="0">
                <a:solidFill>
                  <a:prstClr val="black"/>
                </a:solidFill>
                <a:latin typeface="微软雅黑" panose="020B0503020204020204" pitchFamily="34" charset="-122"/>
                <a:ea typeface="微软雅黑" panose="020B0503020204020204" pitchFamily="34" charset="-122"/>
              </a:rPr>
              <a:t>晕轮效应的正面效应是通过某一方面建立有关别人的印象，它最迅速、最经济地帮助人们尽快适应多变的外部世界；其消极的一面在于以偏概全，使人们对别人的印象与本来面目相去甚远。</a:t>
            </a: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（三）近因效应    </a:t>
            </a:r>
            <a:r>
              <a:rPr lang="zh-CN" altLang="en-US" sz="2400" dirty="0">
                <a:solidFill>
                  <a:prstClr val="black"/>
                </a:solidFill>
                <a:latin typeface="微软雅黑" panose="020B0503020204020204" pitchFamily="34" charset="-122"/>
                <a:ea typeface="微软雅黑" panose="020B0503020204020204" pitchFamily="34" charset="-122"/>
              </a:rPr>
              <a:t>对熟识的人的认知中，最近发生的事情所带来的影响更大，近因效应比较明显。 </a:t>
            </a:r>
            <a:endParaRPr lang="en-US" altLang="zh-CN" sz="2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0" y="720000"/>
            <a:ext cx="11692299" cy="295465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a:t>
            </a:r>
            <a:r>
              <a:rPr lang="zh-CN" altLang="zh-CN" sz="2800" b="1" dirty="0">
                <a:solidFill>
                  <a:srgbClr val="127FB8"/>
                </a:solidFill>
                <a:latin typeface="微软雅黑" panose="020B0503020204020204" pitchFamily="34" charset="-122"/>
                <a:ea typeface="微软雅黑" panose="020B0503020204020204" pitchFamily="34" charset="-122"/>
              </a:rPr>
              <a:t>克服人际交往中的知觉偏差</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（四）定势效应    </a:t>
            </a:r>
            <a:r>
              <a:rPr lang="zh-CN" altLang="en-US" sz="2400" dirty="0">
                <a:solidFill>
                  <a:prstClr val="black"/>
                </a:solidFill>
                <a:latin typeface="微软雅黑" panose="020B0503020204020204" pitchFamily="34" charset="-122"/>
                <a:ea typeface="微软雅黑" panose="020B0503020204020204" pitchFamily="34" charset="-122"/>
              </a:rPr>
              <a:t>定势效应指我们与他人接触时，常会不自觉地产生一种有准备的心理状态，而影响到对他人的认知和评价。</a:t>
            </a:r>
            <a:endParaRPr lang="en-US" altLang="zh-CN" sz="2400" dirty="0">
              <a:solidFill>
                <a:prstClr val="black"/>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（五）投射效应    </a:t>
            </a:r>
            <a:r>
              <a:rPr lang="zh-CN" altLang="en-US" sz="2400" dirty="0">
                <a:solidFill>
                  <a:prstClr val="black"/>
                </a:solidFill>
                <a:latin typeface="微软雅黑" panose="020B0503020204020204" pitchFamily="34" charset="-122"/>
                <a:ea typeface="微软雅黑" panose="020B0503020204020204" pitchFamily="34" charset="-122"/>
              </a:rPr>
              <a:t>指与人交往时总是假设他人与自己有相同的倾向，把自己具有的特性投射到其他人身上。</a:t>
            </a:r>
            <a:endParaRPr lang="en-US" altLang="zh-CN" sz="2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60001" y="720000"/>
            <a:ext cx="11628800" cy="34433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三、掌握人际交往的技巧</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（一）主动交往</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（二）换位思考</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（三）善用赞扬和批评 </a:t>
            </a:r>
            <a:endParaRPr lang="en-US" altLang="zh-CN" sz="2400" b="1"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（四）帮助别人</a:t>
            </a:r>
            <a:endParaRPr lang="en-US" altLang="zh-CN" sz="2400" b="1" dirty="0">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（五）恰当的自我表露</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652346" y="1240496"/>
            <a:ext cx="10783888" cy="4459041"/>
          </a:xfrm>
          <a:prstGeom prst="rect">
            <a:avLst/>
          </a:prstGeom>
          <a:noFill/>
          <a:ln w="9525">
            <a:noFill/>
          </a:ln>
        </p:spPr>
        <p:txBody>
          <a:bodyPr>
            <a:spAutoFit/>
          </a:bodyPr>
          <a:lstStyle/>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人际交往指人们在生活实践中运用语言或非语言符号交换意见、交流思想、表达情感和需要从而形成人与人之间直接心理联系的过程。</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2.</a:t>
            </a:r>
            <a:r>
              <a:rPr lang="zh-CN" altLang="en-US" sz="2400" b="1" dirty="0">
                <a:solidFill>
                  <a:srgbClr val="5562AC"/>
                </a:solidFill>
                <a:latin typeface="微软雅黑" panose="020B0503020204020204" pitchFamily="34" charset="-122"/>
                <a:ea typeface="微软雅黑" panose="020B0503020204020204" pitchFamily="34" charset="-122"/>
              </a:rPr>
              <a:t>良好的人际关系的发展，一般需经过四个阶段：定向阶段 、情感探索阶段、情感交流阶段 、稳定交往阶段 。</a:t>
            </a:r>
          </a:p>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3.</a:t>
            </a:r>
            <a:r>
              <a:rPr lang="zh-CN" altLang="en-US" sz="2400" b="1" dirty="0">
                <a:solidFill>
                  <a:srgbClr val="127FB8"/>
                </a:solidFill>
                <a:latin typeface="微软雅黑" panose="020B0503020204020204" pitchFamily="34" charset="-122"/>
                <a:ea typeface="微软雅黑" panose="020B0503020204020204" pitchFamily="34" charset="-122"/>
              </a:rPr>
              <a:t>人际交往的影响因素包括：临近和熟悉、相似与互补、个人特征（才能、外貌、个性品质）。</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4.</a:t>
            </a:r>
            <a:r>
              <a:rPr lang="zh-CN" altLang="en-US" sz="2400" b="1" dirty="0">
                <a:solidFill>
                  <a:srgbClr val="5562AC"/>
                </a:solidFill>
                <a:latin typeface="微软雅黑" panose="020B0503020204020204" pitchFamily="34" charset="-122"/>
                <a:ea typeface="微软雅黑" panose="020B0503020204020204" pitchFamily="34" charset="-122"/>
              </a:rPr>
              <a:t>大学生人际交往的特点包括：迫切性、平等性、开放性、理想性、不成熟性。</a:t>
            </a:r>
            <a:endParaRPr lang="en-US" altLang="zh-CN" sz="2400" b="1" dirty="0">
              <a:solidFill>
                <a:srgbClr val="5562AC"/>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652346" y="1240496"/>
            <a:ext cx="10783888" cy="5078313"/>
          </a:xfrm>
          <a:prstGeom prst="rect">
            <a:avLst/>
          </a:prstGeom>
          <a:noFill/>
          <a:ln w="9525">
            <a:noFill/>
          </a:ln>
        </p:spPr>
        <p:txBody>
          <a:bodyPr>
            <a:spAutoFit/>
          </a:bodyPr>
          <a:lstStyle/>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5.</a:t>
            </a:r>
            <a:r>
              <a:rPr lang="zh-CN" altLang="en-US" sz="2400" b="1" dirty="0">
                <a:solidFill>
                  <a:srgbClr val="127FB8"/>
                </a:solidFill>
                <a:latin typeface="微软雅黑" panose="020B0503020204020204" pitchFamily="34" charset="-122"/>
                <a:ea typeface="微软雅黑" panose="020B0503020204020204" pitchFamily="34" charset="-122"/>
              </a:rPr>
              <a:t>大学生主要的人际关系有师生关系、同学关系、亲属关系、社会关系及朋友关系。</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6.</a:t>
            </a:r>
            <a:r>
              <a:rPr lang="zh-CN" altLang="en-US" sz="2400" b="1" dirty="0">
                <a:solidFill>
                  <a:srgbClr val="5562AC"/>
                </a:solidFill>
                <a:latin typeface="微软雅黑" panose="020B0503020204020204" pitchFamily="34" charset="-122"/>
                <a:ea typeface="微软雅黑" panose="020B0503020204020204" pitchFamily="34" charset="-122"/>
              </a:rPr>
              <a:t>人际交往有助于提高大学生的自我认知和自我完善，有助于增强信息交流和获取的意识和能力，有助于协调人际关系，便于以后走向社会，有助于心理保健和身心健康。</a:t>
            </a:r>
            <a:endParaRPr lang="en-US" altLang="zh-CN" sz="2400" b="1" dirty="0">
              <a:solidFill>
                <a:srgbClr val="5562AC"/>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7.</a:t>
            </a:r>
            <a:r>
              <a:rPr lang="zh-CN" altLang="en-US" sz="2400" b="1" dirty="0">
                <a:solidFill>
                  <a:srgbClr val="127FB8"/>
                </a:solidFill>
                <a:latin typeface="微软雅黑" panose="020B0503020204020204" pitchFamily="34" charset="-122"/>
                <a:ea typeface="微软雅黑" panose="020B0503020204020204" pitchFamily="34" charset="-122"/>
              </a:rPr>
              <a:t>克服多疑心理的建议：学会信任别人、</a:t>
            </a:r>
            <a:r>
              <a:rPr lang="zh-CN" altLang="zh-CN" sz="2400" b="1" dirty="0">
                <a:solidFill>
                  <a:srgbClr val="127FB8"/>
                </a:solidFill>
                <a:latin typeface="微软雅黑" panose="020B0503020204020204" pitchFamily="34" charset="-122"/>
                <a:ea typeface="微软雅黑" panose="020B0503020204020204" pitchFamily="34" charset="-122"/>
              </a:rPr>
              <a:t>改变封闭性的思维方式</a:t>
            </a:r>
            <a:r>
              <a:rPr lang="zh-CN" altLang="en-US" sz="2400" b="1" dirty="0">
                <a:solidFill>
                  <a:srgbClr val="127FB8"/>
                </a:solidFill>
                <a:latin typeface="微软雅黑" panose="020B0503020204020204" pitchFamily="34" charset="-122"/>
                <a:ea typeface="微软雅黑" panose="020B0503020204020204" pitchFamily="34" charset="-122"/>
              </a:rPr>
              <a:t>、</a:t>
            </a:r>
            <a:r>
              <a:rPr lang="zh-CN" altLang="zh-CN" sz="2400" b="1" dirty="0">
                <a:solidFill>
                  <a:srgbClr val="127FB8"/>
                </a:solidFill>
                <a:latin typeface="微软雅黑" panose="020B0503020204020204" pitchFamily="34" charset="-122"/>
                <a:ea typeface="微软雅黑" panose="020B0503020204020204" pitchFamily="34" charset="-122"/>
              </a:rPr>
              <a:t>加强沟通</a:t>
            </a:r>
            <a:r>
              <a:rPr lang="zh-CN" altLang="en-US" sz="2400" b="1" dirty="0">
                <a:solidFill>
                  <a:srgbClr val="127FB8"/>
                </a:solidFill>
                <a:latin typeface="微软雅黑" panose="020B0503020204020204" pitchFamily="34" charset="-122"/>
                <a:ea typeface="微软雅黑" panose="020B0503020204020204" pitchFamily="34" charset="-122"/>
              </a:rPr>
              <a:t>、</a:t>
            </a:r>
            <a:r>
              <a:rPr lang="zh-CN" altLang="zh-CN" sz="2400" b="1" dirty="0">
                <a:solidFill>
                  <a:srgbClr val="127FB8"/>
                </a:solidFill>
                <a:latin typeface="微软雅黑" panose="020B0503020204020204" pitchFamily="34" charset="-122"/>
                <a:ea typeface="微软雅黑" panose="020B0503020204020204" pitchFamily="34" charset="-122"/>
              </a:rPr>
              <a:t>要开阔心胸，不要过分计较</a:t>
            </a:r>
            <a:r>
              <a:rPr lang="en-US" altLang="zh-CN" sz="2400" b="1" dirty="0">
                <a:solidFill>
                  <a:srgbClr val="127FB8"/>
                </a:solidFill>
                <a:latin typeface="微软雅黑" panose="020B0503020204020204" pitchFamily="34" charset="-122"/>
                <a:ea typeface="微软雅黑" panose="020B0503020204020204" pitchFamily="34" charset="-122"/>
              </a:rPr>
              <a:t> </a:t>
            </a:r>
            <a:r>
              <a:rPr lang="zh-CN" altLang="en-US" sz="2400" b="1" dirty="0">
                <a:solidFill>
                  <a:srgbClr val="127FB8"/>
                </a:solidFill>
                <a:latin typeface="微软雅黑" panose="020B0503020204020204" pitchFamily="34" charset="-122"/>
                <a:ea typeface="微软雅黑" panose="020B0503020204020204" pitchFamily="34" charset="-122"/>
              </a:rPr>
              <a:t>。</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8.</a:t>
            </a:r>
            <a:r>
              <a:rPr lang="zh-CN" altLang="en-US" sz="2400" b="1" dirty="0">
                <a:solidFill>
                  <a:srgbClr val="5562AC"/>
                </a:solidFill>
                <a:latin typeface="微软雅黑" panose="020B0503020204020204" pitchFamily="34" charset="-122"/>
                <a:ea typeface="微软雅黑" panose="020B0503020204020204" pitchFamily="34" charset="-122"/>
              </a:rPr>
              <a:t>克服嫉妒心理的建议：</a:t>
            </a:r>
            <a:r>
              <a:rPr lang="zh-CN" altLang="zh-CN" sz="2400" b="1" dirty="0">
                <a:solidFill>
                  <a:srgbClr val="5562AC"/>
                </a:solidFill>
                <a:latin typeface="微软雅黑" panose="020B0503020204020204" pitchFamily="34" charset="-122"/>
                <a:ea typeface="微软雅黑" panose="020B0503020204020204" pitchFamily="34" charset="-122"/>
              </a:rPr>
              <a:t>认清嫉妒的危害 </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克服自私心理 </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正确认知嫉妒者 </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将心比心，换位思考 </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努力提升自己</a:t>
            </a:r>
            <a:r>
              <a:rPr lang="zh-CN" altLang="en-US" sz="2400" b="1" dirty="0">
                <a:solidFill>
                  <a:srgbClr val="5562AC"/>
                </a:solidFill>
                <a:latin typeface="微软雅黑" panose="020B0503020204020204" pitchFamily="34" charset="-122"/>
                <a:ea typeface="微软雅黑" panose="020B0503020204020204" pitchFamily="34" charset="-122"/>
              </a:rPr>
              <a:t>。</a:t>
            </a:r>
            <a:endParaRPr lang="en-US" altLang="zh-CN" sz="2400" b="1" dirty="0">
              <a:solidFill>
                <a:srgbClr val="5562AC"/>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708102" y="1162437"/>
            <a:ext cx="10783888" cy="5078313"/>
          </a:xfrm>
          <a:prstGeom prst="rect">
            <a:avLst/>
          </a:prstGeom>
          <a:noFill/>
          <a:ln w="9525">
            <a:noFill/>
          </a:ln>
        </p:spPr>
        <p:txBody>
          <a:bodyPr>
            <a:spAutoFit/>
          </a:bodyPr>
          <a:lstStyle/>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9.</a:t>
            </a:r>
            <a:r>
              <a:rPr lang="zh-CN" altLang="en-US" sz="2400" b="1" dirty="0">
                <a:solidFill>
                  <a:srgbClr val="127FB8"/>
                </a:solidFill>
                <a:latin typeface="微软雅黑" panose="020B0503020204020204" pitchFamily="34" charset="-122"/>
                <a:ea typeface="微软雅黑" panose="020B0503020204020204" pitchFamily="34" charset="-122"/>
              </a:rPr>
              <a:t>克服羞怯心理的建议：</a:t>
            </a:r>
            <a:r>
              <a:rPr lang="zh-CN" altLang="zh-CN" sz="2400" b="1" dirty="0">
                <a:solidFill>
                  <a:srgbClr val="127FB8"/>
                </a:solidFill>
                <a:latin typeface="微软雅黑" panose="020B0503020204020204" pitchFamily="34" charset="-122"/>
                <a:ea typeface="微软雅黑" panose="020B0503020204020204" pitchFamily="34" charset="-122"/>
              </a:rPr>
              <a:t>努力丰富自身的知识 </a:t>
            </a:r>
            <a:r>
              <a:rPr lang="zh-CN" altLang="en-US" sz="2400" b="1" dirty="0">
                <a:solidFill>
                  <a:srgbClr val="127FB8"/>
                </a:solidFill>
                <a:latin typeface="微软雅黑" panose="020B0503020204020204" pitchFamily="34" charset="-122"/>
                <a:ea typeface="微软雅黑" panose="020B0503020204020204" pitchFamily="34" charset="-122"/>
              </a:rPr>
              <a:t>、</a:t>
            </a:r>
            <a:r>
              <a:rPr lang="zh-CN" altLang="zh-CN" sz="2400" b="1" dirty="0">
                <a:solidFill>
                  <a:srgbClr val="127FB8"/>
                </a:solidFill>
                <a:latin typeface="微软雅黑" panose="020B0503020204020204" pitchFamily="34" charset="-122"/>
                <a:ea typeface="微软雅黑" panose="020B0503020204020204" pitchFamily="34" charset="-122"/>
              </a:rPr>
              <a:t>多参加社交活动，锻炼交往能力</a:t>
            </a:r>
            <a:r>
              <a:rPr lang="zh-CN" altLang="en-US" sz="2400" b="1" dirty="0">
                <a:solidFill>
                  <a:srgbClr val="127FB8"/>
                </a:solidFill>
                <a:latin typeface="微软雅黑" panose="020B0503020204020204" pitchFamily="34" charset="-122"/>
                <a:ea typeface="微软雅黑" panose="020B0503020204020204" pitchFamily="34" charset="-122"/>
              </a:rPr>
              <a:t>、</a:t>
            </a:r>
            <a:r>
              <a:rPr lang="zh-CN" altLang="zh-CN" sz="2400" b="1" dirty="0">
                <a:solidFill>
                  <a:srgbClr val="127FB8"/>
                </a:solidFill>
                <a:latin typeface="微软雅黑" panose="020B0503020204020204" pitchFamily="34" charset="-122"/>
                <a:ea typeface="微软雅黑" panose="020B0503020204020204" pitchFamily="34" charset="-122"/>
              </a:rPr>
              <a:t>克服自卑感、增强自信心 </a:t>
            </a:r>
            <a:r>
              <a:rPr lang="zh-CN" altLang="en-US" sz="2400" b="1" dirty="0">
                <a:solidFill>
                  <a:srgbClr val="127FB8"/>
                </a:solidFill>
                <a:latin typeface="微软雅黑" panose="020B0503020204020204" pitchFamily="34" charset="-122"/>
                <a:ea typeface="微软雅黑" panose="020B0503020204020204" pitchFamily="34" charset="-122"/>
              </a:rPr>
              <a:t>。</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10.</a:t>
            </a:r>
            <a:r>
              <a:rPr lang="zh-CN" altLang="en-US" sz="2400" b="1" dirty="0">
                <a:solidFill>
                  <a:srgbClr val="5562AC"/>
                </a:solidFill>
                <a:latin typeface="微软雅黑" panose="020B0503020204020204" pitchFamily="34" charset="-122"/>
                <a:ea typeface="微软雅黑" panose="020B0503020204020204" pitchFamily="34" charset="-122"/>
              </a:rPr>
              <a:t>克服</a:t>
            </a:r>
            <a:r>
              <a:rPr lang="zh-CN" altLang="zh-CN" sz="2400" b="1" dirty="0">
                <a:solidFill>
                  <a:srgbClr val="5562AC"/>
                </a:solidFill>
                <a:latin typeface="微软雅黑" panose="020B0503020204020204" pitchFamily="34" charset="-122"/>
                <a:ea typeface="微软雅黑" panose="020B0503020204020204" pitchFamily="34" charset="-122"/>
              </a:rPr>
              <a:t>以自我为中心</a:t>
            </a:r>
            <a:r>
              <a:rPr lang="zh-CN" altLang="en-US" sz="2400" b="1" dirty="0">
                <a:solidFill>
                  <a:srgbClr val="5562AC"/>
                </a:solidFill>
                <a:latin typeface="微软雅黑" panose="020B0503020204020204" pitchFamily="34" charset="-122"/>
                <a:ea typeface="微软雅黑" panose="020B0503020204020204" pitchFamily="34" charset="-122"/>
              </a:rPr>
              <a:t>的：</a:t>
            </a:r>
            <a:r>
              <a:rPr lang="zh-CN" altLang="zh-CN" sz="2400" b="1" dirty="0">
                <a:solidFill>
                  <a:srgbClr val="5562AC"/>
                </a:solidFill>
                <a:latin typeface="微软雅黑" panose="020B0503020204020204" pitchFamily="34" charset="-122"/>
                <a:ea typeface="微软雅黑" panose="020B0503020204020204" pitchFamily="34" charset="-122"/>
              </a:rPr>
              <a:t>平等相处，尊重他人</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接受批评，转变态度</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客观地认识自己和别人</a:t>
            </a:r>
            <a:r>
              <a:rPr lang="en-US" altLang="zh-CN" sz="2400" b="1" dirty="0">
                <a:solidFill>
                  <a:srgbClr val="5562AC"/>
                </a:solidFill>
                <a:latin typeface="微软雅黑" panose="020B0503020204020204" pitchFamily="34" charset="-122"/>
                <a:ea typeface="微软雅黑" panose="020B0503020204020204" pitchFamily="34" charset="-122"/>
              </a:rPr>
              <a:t> </a:t>
            </a:r>
            <a:r>
              <a:rPr lang="zh-CN" altLang="en-US" sz="2400" b="1" dirty="0">
                <a:solidFill>
                  <a:srgbClr val="5562AC"/>
                </a:solidFill>
                <a:latin typeface="微软雅黑" panose="020B0503020204020204" pitchFamily="34" charset="-122"/>
                <a:ea typeface="微软雅黑" panose="020B0503020204020204" pitchFamily="34" charset="-122"/>
              </a:rPr>
              <a:t>、</a:t>
            </a:r>
            <a:r>
              <a:rPr lang="zh-CN" altLang="zh-CN" sz="2400" b="1" dirty="0">
                <a:solidFill>
                  <a:srgbClr val="5562AC"/>
                </a:solidFill>
                <a:latin typeface="微软雅黑" panose="020B0503020204020204" pitchFamily="34" charset="-122"/>
                <a:ea typeface="微软雅黑" panose="020B0503020204020204" pitchFamily="34" charset="-122"/>
              </a:rPr>
              <a:t>加强自我控制</a:t>
            </a:r>
            <a:r>
              <a:rPr lang="zh-CN" altLang="en-US" sz="2400" b="1" dirty="0">
                <a:solidFill>
                  <a:srgbClr val="5562AC"/>
                </a:solidFill>
                <a:latin typeface="微软雅黑" panose="020B0503020204020204" pitchFamily="34" charset="-122"/>
                <a:ea typeface="微软雅黑" panose="020B0503020204020204" pitchFamily="34" charset="-122"/>
              </a:rPr>
              <a:t>。</a:t>
            </a:r>
            <a:endParaRPr lang="en-US" altLang="zh-CN" sz="2400" b="1" dirty="0">
              <a:solidFill>
                <a:srgbClr val="5562AC"/>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11.</a:t>
            </a:r>
            <a:r>
              <a:rPr lang="zh-CN" altLang="en-US" sz="2400" b="1" dirty="0">
                <a:solidFill>
                  <a:srgbClr val="127FB8"/>
                </a:solidFill>
                <a:latin typeface="微软雅黑" panose="020B0503020204020204" pitchFamily="34" charset="-122"/>
                <a:ea typeface="微软雅黑" panose="020B0503020204020204" pitchFamily="34" charset="-122"/>
              </a:rPr>
              <a:t>正确的交往原则包括：平等、尊重、真诚、信用、相容、互动。</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12.</a:t>
            </a:r>
            <a:r>
              <a:rPr lang="zh-CN" altLang="en-US" sz="2400" b="1" dirty="0">
                <a:solidFill>
                  <a:srgbClr val="5562AC"/>
                </a:solidFill>
                <a:latin typeface="微软雅黑" panose="020B0503020204020204" pitchFamily="34" charset="-122"/>
                <a:ea typeface="微软雅黑" panose="020B0503020204020204" pitchFamily="34" charset="-122"/>
              </a:rPr>
              <a:t>常见的人际交往中的知觉偏差包括：首因效应、晕轮效应、近因效应、定势效应、投射效应。</a:t>
            </a:r>
            <a:endParaRPr lang="en-US" altLang="zh-CN" sz="2400" b="1" dirty="0">
              <a:solidFill>
                <a:srgbClr val="5562AC"/>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13.</a:t>
            </a:r>
            <a:r>
              <a:rPr lang="zh-CN" altLang="en-US" sz="2400" b="1" dirty="0">
                <a:solidFill>
                  <a:srgbClr val="127FB8"/>
                </a:solidFill>
                <a:latin typeface="微软雅黑" panose="020B0503020204020204" pitchFamily="34" charset="-122"/>
                <a:ea typeface="微软雅黑" panose="020B0503020204020204" pitchFamily="34" charset="-122"/>
              </a:rPr>
              <a:t>促进人际交往的技巧包括：主动交往、换位思考、善用赞扬和批评、帮助别人、恰当的自我表露、积极有效地倾听</a:t>
            </a:r>
            <a:r>
              <a:rPr lang="zh-CN" altLang="en-US" sz="2400" b="1" dirty="0">
                <a:solidFill>
                  <a:srgbClr val="127FB8"/>
                </a:solidFill>
                <a:ea typeface="宋体" panose="02010600030101010101" pitchFamily="2" charset="-122"/>
              </a:rPr>
              <a:t>。</a:t>
            </a:r>
            <a:endParaRPr lang="zh-CN" altLang="en-US" sz="2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2156</Words>
  <Application>Microsoft Office PowerPoint</Application>
  <PresentationFormat>宽屏</PresentationFormat>
  <Paragraphs>109</Paragraphs>
  <Slides>26</Slides>
  <Notes>0</Notes>
  <HiddenSlides>0</HiddenSlides>
  <MMClips>0</MMClips>
  <ScaleCrop>false</ScaleCrop>
  <HeadingPairs>
    <vt:vector size="6" baseType="variant">
      <vt:variant>
        <vt:lpstr>已用的字体</vt:lpstr>
      </vt:variant>
      <vt:variant>
        <vt:i4>7</vt:i4>
      </vt:variant>
      <vt:variant>
        <vt:lpstr>主题</vt:lpstr>
      </vt:variant>
      <vt:variant>
        <vt:i4>9</vt:i4>
      </vt:variant>
      <vt:variant>
        <vt:lpstr>幻灯片标题</vt:lpstr>
      </vt:variant>
      <vt:variant>
        <vt:i4>26</vt:i4>
      </vt:variant>
    </vt:vector>
  </HeadingPairs>
  <TitlesOfParts>
    <vt:vector size="42" baseType="lpstr">
      <vt:lpstr>等线</vt:lpstr>
      <vt:lpstr>等线 Light</vt:lpstr>
      <vt:lpstr>华文行楷</vt:lpstr>
      <vt:lpstr>宋体</vt:lpstr>
      <vt:lpstr>微软雅黑</vt:lpstr>
      <vt:lpstr>Arial</vt:lpstr>
      <vt:lpstr>Calibri</vt:lpstr>
      <vt:lpstr>Office 主题​​</vt:lpstr>
      <vt:lpstr>9_Office 主题​​</vt:lpstr>
      <vt:lpstr>10_Office 主题​​</vt:lpstr>
      <vt:lpstr>11_Office 主题​​</vt:lpstr>
      <vt:lpstr>12_Office 主题​​</vt:lpstr>
      <vt:lpstr>13_Office 主题​​</vt:lpstr>
      <vt:lpstr>14_Office 主题​​</vt:lpstr>
      <vt:lpstr>1_Office 主题​​</vt:lpstr>
      <vt:lpstr>2_Office 主题​​</vt:lpstr>
      <vt:lpstr>第八章  人际交往与心理健康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302</cp:revision>
  <dcterms:created xsi:type="dcterms:W3CDTF">2017-08-10T17:46:00Z</dcterms:created>
  <dcterms:modified xsi:type="dcterms:W3CDTF">2025-06-06T03:08:36Z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