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  <p:sldMasterId id="2147483676" r:id="rId3"/>
    <p:sldMasterId id="2147483688" r:id="rId4"/>
    <p:sldMasterId id="2147483700" r:id="rId5"/>
    <p:sldMasterId id="2147483712" r:id="rId6"/>
    <p:sldMasterId id="2147483724" r:id="rId7"/>
  </p:sldMasterIdLst>
  <p:notesMasterIdLst>
    <p:notesMasterId r:id="rId37"/>
  </p:notesMasterIdLst>
  <p:handoutMasterIdLst>
    <p:handoutMasterId r:id="rId38"/>
  </p:handoutMasterIdLst>
  <p:sldIdLst>
    <p:sldId id="311" r:id="rId8"/>
    <p:sldId id="295" r:id="rId9"/>
    <p:sldId id="307" r:id="rId10"/>
    <p:sldId id="271" r:id="rId11"/>
    <p:sldId id="265" r:id="rId12"/>
    <p:sldId id="308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305" r:id="rId32"/>
    <p:sldId id="352" r:id="rId33"/>
    <p:sldId id="472" r:id="rId34"/>
    <p:sldId id="474" r:id="rId35"/>
    <p:sldId id="293" r:id="rId36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等线" panose="02010600030101010101" charset="-12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1572">
          <p15:clr>
            <a:srgbClr val="A4A3A4"/>
          </p15:clr>
        </p15:guide>
        <p15:guide id="3" pos="6063">
          <p15:clr>
            <a:srgbClr val="A4A3A4"/>
          </p15:clr>
        </p15:guide>
        <p15:guide id="4" pos="38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2AC"/>
    <a:srgbClr val="127FB8"/>
    <a:srgbClr val="A02795"/>
    <a:srgbClr val="1DB1E5"/>
    <a:srgbClr val="616CB2"/>
    <a:srgbClr val="838BC5"/>
    <a:srgbClr val="FF00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76"/>
    <p:restoredTop sz="94660"/>
  </p:normalViewPr>
  <p:slideViewPr>
    <p:cSldViewPr snapToGrid="0" showGuides="1">
      <p:cViewPr>
        <p:scale>
          <a:sx n="75" d="100"/>
          <a:sy n="75" d="100"/>
        </p:scale>
        <p:origin x="3180" y="852"/>
      </p:cViewPr>
      <p:guideLst>
        <p:guide orient="horz" pos="2205"/>
        <p:guide pos="1572"/>
        <p:guide pos="6063"/>
        <p:guide pos="3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fontAlgn="base"/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 fontAlgn="base"/>
            <a:fld id="{BB962C8B-B14F-4D97-AF65-F5344CB8AC3E}" type="datetime1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algn="r" fontAlgn="base"/>
              <a:t>2025-6-6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fontAlgn="base"/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algn="r" fontAlgn="base"/>
              <a:t>‹#›</a:t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页眉占位符 2252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1" name="日期占位符 2253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fld id="{BB962C8B-B14F-4D97-AF65-F5344CB8AC3E}" type="datetime1">
              <a:rPr lang="zh-CN" altLang="en-US" sz="1200" dirty="0">
                <a:ea typeface="宋体" panose="02010600030101010101" pitchFamily="2" charset="-122"/>
              </a:rPr>
              <a:pPr lvl="0" algn="r"/>
              <a:t>2025-6-6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6628" name="幻灯片图像占位符 2253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6629" name="文本占位符 22532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534" name="页脚占位符 2253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>
              <a:ea typeface="宋体" panose="02010600030101010101" pitchFamily="2" charset="-122"/>
            </a:endParaRPr>
          </a:p>
        </p:txBody>
      </p:sp>
      <p:sp>
        <p:nvSpPr>
          <p:cNvPr id="22535" name="灯片编号占位符 2253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  <a:pPr lvl="0" algn="r"/>
              <a:t>‹#›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pic>
        <p:nvPicPr>
          <p:cNvPr id="10" name="PA_图片 2" descr="F:\案例二\394\1.png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1058863" y="171450"/>
            <a:ext cx="1684338" cy="76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endParaRPr lang="zh-CN" altLang="en-US" b="1" strike="noStrike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标题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PA_矩形 3"/>
            <p:cNvSpPr/>
            <p:nvPr userDrawn="1">
              <p:custDataLst>
                <p:tags r:id="rId1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trike="noStrike" noProof="1"/>
            </a:p>
          </p:txBody>
        </p:sp>
        <p:pic>
          <p:nvPicPr>
            <p:cNvPr id="23" name="PA_图片 2" descr="F:\案例二\394\1.png"/>
            <p:cNvPicPr>
              <a:picLocks noChangeAspect="1" noChangeArrowheads="1"/>
            </p:cNvPicPr>
            <p:nvPr userDrawn="1">
              <p:custDataLst>
                <p:tags r:id="rId2"/>
              </p:custDataLst>
            </p:nvPr>
          </p:nvPicPr>
          <p:blipFill rotWithShape="1">
            <a:blip r:embed="rId4"/>
            <a:srcRect/>
            <a:stretch>
              <a:fillRect/>
            </a:stretch>
          </p:blipFill>
          <p:spPr bwMode="auto">
            <a:xfrm rot="10800000">
              <a:off x="0" y="0"/>
              <a:ext cx="9129713" cy="6858000"/>
            </a:xfrm>
            <a:prstGeom prst="rect">
              <a:avLst/>
            </a:prstGeom>
            <a:noFill/>
            <a:effectLst>
              <a:outerShdw blurRad="342900" dist="139700" dir="12060000" sx="102000" sy="102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F6F85D97-F439-4FD3-901C-983A67D37280}"/>
              </a:ext>
            </a:extLst>
          </p:cNvPr>
          <p:cNvSpPr txBox="1"/>
          <p:nvPr userDrawn="1"/>
        </p:nvSpPr>
        <p:spPr>
          <a:xfrm>
            <a:off x="7905750" y="6352144"/>
            <a:ext cx="42862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/>
            <a:r>
              <a:rPr lang="zh-CN" altLang="en-US" sz="1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12" name="文本框 3081">
            <a:extLst>
              <a:ext uri="{FF2B5EF4-FFF2-40B4-BE49-F238E27FC236}">
                <a16:creationId xmlns:a16="http://schemas.microsoft.com/office/drawing/2014/main" id="{FCE9FEA0-64E9-41E7-A2E7-60C1DD81299B}"/>
              </a:ext>
            </a:extLst>
          </p:cNvPr>
          <p:cNvSpPr txBox="1"/>
          <p:nvPr userDrawn="1"/>
        </p:nvSpPr>
        <p:spPr>
          <a:xfrm>
            <a:off x="8980098" y="211138"/>
            <a:ext cx="3046801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安徽省规划教材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安徽省一流本科教材</a:t>
            </a:r>
            <a:endParaRPr lang="en-US" altLang="zh-CN" sz="1800" b="1" dirty="0">
              <a:solidFill>
                <a:srgbClr val="127FB8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dist">
              <a:spcBef>
                <a:spcPts val="0"/>
              </a:spcBef>
            </a:pPr>
            <a:r>
              <a:rPr lang="zh-CN" altLang="en-US" sz="1800" b="1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心理学创新系列教材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1F8704E-325B-46E4-ADFA-8BB37A1CFF34}"/>
              </a:ext>
            </a:extLst>
          </p:cNvPr>
          <p:cNvSpPr txBox="1"/>
          <p:nvPr userDrawn="1"/>
        </p:nvSpPr>
        <p:spPr>
          <a:xfrm>
            <a:off x="2143298" y="377337"/>
            <a:ext cx="6644101" cy="5909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spc="300" dirty="0">
                <a:solidFill>
                  <a:srgbClr val="127FB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结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algn="ctr" eaLnBrk="0" fontAlgn="base" hangingPunct="0"/>
            <a:endParaRPr lang="zh-CN" altLang="en-US" strike="noStrike" noProof="1">
              <a:solidFill>
                <a:srgbClr val="FFFFFF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5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77982A67-1217-4287-B7B9-A11E61E78719}"/>
              </a:ext>
            </a:extLst>
          </p:cNvPr>
          <p:cNvSpPr txBox="1"/>
          <p:nvPr userDrawn="1"/>
        </p:nvSpPr>
        <p:spPr>
          <a:xfrm>
            <a:off x="239713" y="103823"/>
            <a:ext cx="4584078" cy="4247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大学生心理健康的维护与调适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A192F933-5AD1-4E53-8F29-0D2AA296A847}"/>
              </a:ext>
            </a:extLst>
          </p:cNvPr>
          <p:cNvSpPr txBox="1"/>
          <p:nvPr userDrawn="1"/>
        </p:nvSpPr>
        <p:spPr>
          <a:xfrm>
            <a:off x="9199712" y="6352143"/>
            <a:ext cx="2940530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7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3317" name="TextBox 11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581292" y="1257351"/>
            <a:ext cx="3221501" cy="434329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581292" y="5748825"/>
            <a:ext cx="3253772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页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A_图片 2" descr="F:\案例二\394\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l="2158" t="32130" r="5789" b="-168"/>
          <a:stretch>
            <a:fillRect/>
          </a:stretch>
        </p:blipFill>
        <p:spPr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8"/>
              </a:srgbClr>
            </a:outerShdw>
          </a:effectLst>
        </p:spPr>
      </p:pic>
      <p:pic>
        <p:nvPicPr>
          <p:cNvPr id="11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5"/>
          <a:srcRect l="5789" t="-168" r="2158" b="24657"/>
          <a:stretch>
            <a:fillRect/>
          </a:stretch>
        </p:blipFill>
        <p:spPr bwMode="auto">
          <a:xfrm>
            <a:off x="0" y="6157913"/>
            <a:ext cx="12192000" cy="70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 userDrawn="1"/>
        </p:nvSpPr>
        <p:spPr>
          <a:xfrm>
            <a:off x="201613" y="128588"/>
            <a:ext cx="3341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普通心理学</a:t>
            </a:r>
          </a:p>
        </p:txBody>
      </p:sp>
      <p:sp>
        <p:nvSpPr>
          <p:cNvPr id="14341" name="TextBox 18"/>
          <p:cNvSpPr txBox="1"/>
          <p:nvPr userDrawn="1"/>
        </p:nvSpPr>
        <p:spPr>
          <a:xfrm>
            <a:off x="8888413" y="6329363"/>
            <a:ext cx="31702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中国科学技术大学出版社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93569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061616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8329662" y="2015331"/>
            <a:ext cx="2097087" cy="2827338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12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793569" y="5023692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7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5067720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18" name="文本占位符 9"/>
          <p:cNvSpPr>
            <a:spLocks noGrp="1"/>
          </p:cNvSpPr>
          <p:nvPr>
            <p:ph type="body" sz="quarter" idx="16" hasCustomPrompt="1"/>
          </p:nvPr>
        </p:nvSpPr>
        <p:spPr>
          <a:xfrm>
            <a:off x="8329662" y="5035780"/>
            <a:ext cx="2090983" cy="372904"/>
          </a:xfrm>
          <a:ln>
            <a:solidFill>
              <a:srgbClr val="5562AC"/>
            </a:solidFill>
            <a:prstDash val="dash"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请输入图题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9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2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4" name="Picture 2" descr="F:\案例二\394\1.png"/>
          <p:cNvPicPr>
            <a:picLocks noChangeAspect="1"/>
          </p:cNvPicPr>
          <p:nvPr userDrawn="1"/>
        </p:nvPicPr>
        <p:blipFill>
          <a:blip r:embed="rId3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鸣谢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9" name="PA_图片 2" descr="F:\案例二\394\1.png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 rotWithShape="1">
          <a:blip r:embed="rId5"/>
          <a:srcRect r="141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PA_矩形 10"/>
          <p:cNvSpPr/>
          <p:nvPr userDrawn="1">
            <p:custDataLst>
              <p:tags r:id="rId3"/>
            </p:custDataLst>
          </p:nvPr>
        </p:nvSpPr>
        <p:spPr>
          <a:xfrm>
            <a:off x="0" y="2859546"/>
            <a:ext cx="12192000" cy="1168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14713" y="2928938"/>
            <a:ext cx="5272088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6000" b="1" strike="noStrike" spc="100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  <a:endParaRPr lang="zh-CN" altLang="en-US" sz="6000" b="1" strike="noStrike" spc="1000" baseline="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2025-6-6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等线" panose="02010600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zh-CN" altLang="en-US" strike="noStrike" noProof="1">
              <a:latin typeface="等线" panose="0201060003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random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2" descr="F:\案例二\394\1.png"/>
          <p:cNvPicPr>
            <a:picLocks noChangeAspect="1"/>
          </p:cNvPicPr>
          <p:nvPr userDrawn="1"/>
        </p:nvPicPr>
        <p:blipFill>
          <a:blip r:embed="rId14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205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trike="noStrike" noProof="1"/>
          </a:p>
        </p:txBody>
      </p:sp>
      <p:pic>
        <p:nvPicPr>
          <p:cNvPr id="11" name="Picture 2" descr="F:\案例二\394\1.png"/>
          <p:cNvPicPr>
            <a:picLocks noChangeAspect="1" noChangeArrowheads="1"/>
          </p:cNvPicPr>
          <p:nvPr userDrawn="1"/>
        </p:nvPicPr>
        <p:blipFill rotWithShape="1">
          <a:blip r:embed="rId13"/>
          <a:srcRect l="-11997" r="6707"/>
          <a:stretch>
            <a:fillRect/>
          </a:stretch>
        </p:blipFill>
        <p:spPr bwMode="auto">
          <a:xfrm rot="15857006">
            <a:off x="-1027906" y="421481"/>
            <a:ext cx="6278563" cy="4946650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2" descr="F:\案例二\394\1.png"/>
          <p:cNvPicPr>
            <a:picLocks noChangeAspect="1"/>
          </p:cNvPicPr>
          <p:nvPr userDrawn="1"/>
        </p:nvPicPr>
        <p:blipFill>
          <a:blip r:embed="rId14"/>
          <a:srcRect l="-22180"/>
          <a:stretch>
            <a:fillRect/>
          </a:stretch>
        </p:blipFill>
        <p:spPr>
          <a:xfrm>
            <a:off x="9348788" y="4221163"/>
            <a:ext cx="2843212" cy="2636837"/>
          </a:xfrm>
          <a:prstGeom prst="rect">
            <a:avLst/>
          </a:prstGeom>
          <a:noFill/>
          <a:ln w="9525">
            <a:noFill/>
          </a:ln>
          <a:effectLst>
            <a:outerShdw dist="139700" dir="13499999" sx="102000" sy="102000" algn="br" rotWithShape="0">
              <a:srgbClr val="000000">
                <a:alpha val="39998"/>
              </a:srgbClr>
            </a:outerShdw>
          </a:effectLst>
        </p:spPr>
      </p:pic>
      <p:sp>
        <p:nvSpPr>
          <p:cNvPr id="307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104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8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1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52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3463" y="6365875"/>
            <a:ext cx="2235200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矩形: 圆角 60"/>
          <p:cNvSpPr/>
          <p:nvPr userDrawn="1"/>
        </p:nvSpPr>
        <p:spPr>
          <a:xfrm>
            <a:off x="439738" y="1100138"/>
            <a:ext cx="11261725" cy="52879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fontAlgn="base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0" y="276225"/>
            <a:ext cx="685800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800100" y="276225"/>
            <a:ext cx="207963" cy="585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charset="-122"/>
                <a:ea typeface="+mn-ea"/>
                <a:cs typeface="+mn-cs"/>
              </a:defRPr>
            </a:lvl5pPr>
          </a:lstStyle>
          <a:p>
            <a:pPr lvl="0" indent="0" algn="ctr" eaLnBrk="0" fontAlgn="base" hangingPunct="0"/>
            <a:endParaRPr lang="zh-CN" altLang="en-US" sz="1800" strike="noStrike" noProof="1">
              <a:solidFill>
                <a:srgbClr val="FFFFFF"/>
              </a:solidFill>
              <a:latin typeface="等线" panose="02010600030101010101" charset="-122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665663" y="357188"/>
            <a:ext cx="3043238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rgbClr val="127F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本章小结</a:t>
            </a:r>
            <a:endParaRPr lang="zh-CN" altLang="en-US" b="1" strike="noStrike" spc="600" noProof="1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5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176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等线" panose="02010600030101010101" charset="-122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21505"/>
          <p:cNvSpPr>
            <a:spLocks noGrp="1"/>
          </p:cNvSpPr>
          <p:nvPr>
            <p:ph type="title" idx="4294967295"/>
          </p:nvPr>
        </p:nvSpPr>
        <p:spPr>
          <a:xfrm>
            <a:off x="1676400" y="1831975"/>
            <a:ext cx="10515600" cy="1325563"/>
          </a:xfrm>
        </p:spPr>
        <p:txBody>
          <a:bodyPr anchor="ctr"/>
          <a:lstStyle/>
          <a:p>
            <a:pPr algn="ctr"/>
            <a:r>
              <a:rPr lang="zh-CN" altLang="en-US" sz="4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  道德与心理健康</a:t>
            </a:r>
            <a:endParaRPr lang="en-US" altLang="zh-CN" sz="4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32"/>
          <p:cNvGrpSpPr/>
          <p:nvPr/>
        </p:nvGrpSpPr>
        <p:grpSpPr>
          <a:xfrm>
            <a:off x="3353118" y="2838768"/>
            <a:ext cx="6451600" cy="582372"/>
            <a:chOff x="3294744" y="2443529"/>
            <a:chExt cx="5523518" cy="517889"/>
          </a:xfrm>
        </p:grpSpPr>
        <p:sp>
          <p:nvSpPr>
            <p:cNvPr id="25" name="矩形: 圆角 24"/>
            <p:cNvSpPr/>
            <p:nvPr/>
          </p:nvSpPr>
          <p:spPr>
            <a:xfrm>
              <a:off x="4046829" y="2443529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第二节 当代大学生的道德现状 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3294744" y="2467431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6" name="组合 33"/>
          <p:cNvGrpSpPr/>
          <p:nvPr/>
        </p:nvGrpSpPr>
        <p:grpSpPr>
          <a:xfrm>
            <a:off x="3349943" y="1667192"/>
            <a:ext cx="6403975" cy="585945"/>
            <a:chOff x="3294744" y="1452406"/>
            <a:chExt cx="5523518" cy="521538"/>
          </a:xfrm>
        </p:grpSpPr>
        <p:sp>
          <p:nvSpPr>
            <p:cNvPr id="24" name="矩形: 圆角 23"/>
            <p:cNvSpPr/>
            <p:nvPr/>
          </p:nvSpPr>
          <p:spPr>
            <a:xfrm>
              <a:off x="4046829" y="145240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第一节  道德概述</a:t>
              </a:r>
            </a:p>
          </p:txBody>
        </p:sp>
        <p:sp>
          <p:nvSpPr>
            <p:cNvPr id="21" name="椭圆 20"/>
            <p:cNvSpPr/>
            <p:nvPr/>
          </p:nvSpPr>
          <p:spPr>
            <a:xfrm>
              <a:off x="3294744" y="1494973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679" name="组合 31"/>
          <p:cNvGrpSpPr/>
          <p:nvPr/>
        </p:nvGrpSpPr>
        <p:grpSpPr>
          <a:xfrm>
            <a:off x="3349943" y="4011930"/>
            <a:ext cx="6477000" cy="582372"/>
            <a:chOff x="3294744" y="3448196"/>
            <a:chExt cx="5523517" cy="517889"/>
          </a:xfrm>
        </p:grpSpPr>
        <p:sp>
          <p:nvSpPr>
            <p:cNvPr id="26" name="矩形: 圆角 25"/>
            <p:cNvSpPr/>
            <p:nvPr/>
          </p:nvSpPr>
          <p:spPr>
            <a:xfrm>
              <a:off x="4046828" y="3448196"/>
              <a:ext cx="4771433" cy="517889"/>
            </a:xfrm>
            <a:prstGeom prst="roundRect">
              <a:avLst>
                <a:gd name="adj" fmla="val 27533"/>
              </a:avLst>
            </a:prstGeom>
            <a:solidFill>
              <a:schemeClr val="bg1"/>
            </a:solidFill>
            <a:ln w="15875">
              <a:solidFill>
                <a:srgbClr val="127FB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fontAlgn="base"/>
              <a:r>
                <a:rPr lang="zh-CN" altLang="en-US" sz="2400" b="1" strike="noStrike" noProof="1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第三节 大学生健康道德的培养 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294744" y="3468915"/>
              <a:ext cx="478971" cy="47897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27FB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等线" panose="02010600030101010101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</a:lstStyle>
            <a:p>
              <a:pPr lvl="0" algn="ctr" fontAlgn="base"/>
              <a:endParaRPr lang="zh-CN" altLang="en-US" strike="noStrike" noProof="1">
                <a:solidFill>
                  <a:srgbClr val="127FB8"/>
                </a:solidFill>
                <a:latin typeface="等线" panose="02010600030101010101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组合 21"/>
          <p:cNvGrpSpPr/>
          <p:nvPr/>
        </p:nvGrpSpPr>
        <p:grpSpPr>
          <a:xfrm>
            <a:off x="1809750" y="1471613"/>
            <a:ext cx="8120063" cy="877887"/>
            <a:chOff x="1845258" y="1471653"/>
            <a:chExt cx="8119013" cy="878499"/>
          </a:xfrm>
        </p:grpSpPr>
        <p:grpSp>
          <p:nvGrpSpPr>
            <p:cNvPr id="30722" name="组合 18"/>
            <p:cNvGrpSpPr/>
            <p:nvPr/>
          </p:nvGrpSpPr>
          <p:grpSpPr>
            <a:xfrm>
              <a:off x="1845258" y="1471653"/>
              <a:ext cx="1140533" cy="878499"/>
              <a:chOff x="1845258" y="1471653"/>
              <a:chExt cx="1140533" cy="878499"/>
            </a:xfrm>
          </p:grpSpPr>
          <p:sp>
            <p:nvSpPr>
              <p:cNvPr id="32" name="泪滴形 31"/>
              <p:cNvSpPr/>
              <p:nvPr/>
            </p:nvSpPr>
            <p:spPr>
              <a:xfrm rot="8056488">
                <a:off x="2058302" y="1471653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0800000">
                <a:off x="2238543" y="2140397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25" name="Text Placeholder 5"/>
              <p:cNvSpPr txBox="1"/>
              <p:nvPr/>
            </p:nvSpPr>
            <p:spPr>
              <a:xfrm>
                <a:off x="1845258" y="1616049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掌握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726" name="文本框 1"/>
            <p:cNvSpPr txBox="1"/>
            <p:nvPr/>
          </p:nvSpPr>
          <p:spPr>
            <a:xfrm>
              <a:off x="3021673" y="1680184"/>
              <a:ext cx="6942598" cy="400389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掌握道德的概念及作用方式；大学生健康道德的培养途径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7" name="组合 22"/>
          <p:cNvGrpSpPr/>
          <p:nvPr/>
        </p:nvGrpSpPr>
        <p:grpSpPr>
          <a:xfrm>
            <a:off x="1809750" y="2940050"/>
            <a:ext cx="8120063" cy="877888"/>
            <a:chOff x="1845258" y="2971824"/>
            <a:chExt cx="8119013" cy="878499"/>
          </a:xfrm>
        </p:grpSpPr>
        <p:sp>
          <p:nvSpPr>
            <p:cNvPr id="30728" name="文本框 34"/>
            <p:cNvSpPr txBox="1"/>
            <p:nvPr/>
          </p:nvSpPr>
          <p:spPr>
            <a:xfrm>
              <a:off x="3021673" y="3180355"/>
              <a:ext cx="6942598" cy="400388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熟悉大学生各类道德的现状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29" name="组合 17"/>
            <p:cNvGrpSpPr/>
            <p:nvPr/>
          </p:nvGrpSpPr>
          <p:grpSpPr>
            <a:xfrm>
              <a:off x="1845258" y="2971824"/>
              <a:ext cx="1140533" cy="878499"/>
              <a:chOff x="1845258" y="2971824"/>
              <a:chExt cx="1140533" cy="878499"/>
            </a:xfrm>
          </p:grpSpPr>
          <p:sp>
            <p:nvSpPr>
              <p:cNvPr id="40" name="泪滴形 39"/>
              <p:cNvSpPr/>
              <p:nvPr/>
            </p:nvSpPr>
            <p:spPr>
              <a:xfrm rot="8056488">
                <a:off x="2058302" y="2971824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10800000">
                <a:off x="2238543" y="3640568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Text Placeholder 5"/>
              <p:cNvSpPr txBox="1"/>
              <p:nvPr/>
            </p:nvSpPr>
            <p:spPr>
              <a:xfrm>
                <a:off x="1845258" y="3116220"/>
                <a:ext cx="1140533" cy="434698"/>
              </a:xfrm>
              <a:prstGeom prst="rect">
                <a:avLst/>
              </a:prstGeom>
              <a:noFill/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 sz="2400" kern="120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lvl1pPr>
                <a:lvl2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256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1" strike="noStrike" noProof="1"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熟悉</a:t>
                </a:r>
                <a:endPara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0733" name="组合 20"/>
          <p:cNvGrpSpPr/>
          <p:nvPr/>
        </p:nvGrpSpPr>
        <p:grpSpPr>
          <a:xfrm>
            <a:off x="1809750" y="4406900"/>
            <a:ext cx="8154988" cy="879475"/>
            <a:chOff x="1809241" y="4726731"/>
            <a:chExt cx="8155030" cy="878499"/>
          </a:xfrm>
        </p:grpSpPr>
        <p:sp>
          <p:nvSpPr>
            <p:cNvPr id="30734" name="文本框 35"/>
            <p:cNvSpPr txBox="1"/>
            <p:nvPr/>
          </p:nvSpPr>
          <p:spPr>
            <a:xfrm>
              <a:off x="3022097" y="4968302"/>
              <a:ext cx="6942174" cy="399666"/>
            </a:xfrm>
            <a:prstGeom prst="rect">
              <a:avLst/>
            </a:prstGeom>
            <a:noFill/>
            <a:ln w="22225" cap="rnd" cmpd="sng">
              <a:solidFill>
                <a:srgbClr val="127FB8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127F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了解大学生道德现状的成因</a:t>
              </a:r>
              <a:endParaRPr lang="en-US" altLang="zh-CN" sz="2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35" name="组合 19"/>
            <p:cNvGrpSpPr/>
            <p:nvPr/>
          </p:nvGrpSpPr>
          <p:grpSpPr>
            <a:xfrm>
              <a:off x="1809241" y="4726731"/>
              <a:ext cx="1140533" cy="878499"/>
              <a:chOff x="1809241" y="4580208"/>
              <a:chExt cx="1140533" cy="878499"/>
            </a:xfrm>
          </p:grpSpPr>
          <p:sp>
            <p:nvSpPr>
              <p:cNvPr id="43" name="泪滴形 42"/>
              <p:cNvSpPr/>
              <p:nvPr/>
            </p:nvSpPr>
            <p:spPr>
              <a:xfrm rot="8056488">
                <a:off x="2022285" y="4580208"/>
                <a:ext cx="738554" cy="738554"/>
              </a:xfrm>
              <a:prstGeom prst="teardrop">
                <a:avLst/>
              </a:prstGeom>
              <a:solidFill>
                <a:srgbClr val="127FB8"/>
              </a:solidFill>
              <a:ln>
                <a:solidFill>
                  <a:srgbClr val="12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endParaRPr>
                  <a:latin typeface="等线" panose="02010600030101010101" charset="-122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10800000">
                <a:off x="2202526" y="5248952"/>
                <a:ext cx="378069" cy="20975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等线" panose="02010600030101010101" charset="-122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等线" panose="02010600030101010101" charset="-122"/>
                    <a:ea typeface="+mn-ea"/>
                    <a:cs typeface="+mn-cs"/>
                  </a:defRPr>
                </a:lvl5pPr>
              </a:lstStyle>
              <a:p>
                <a:pPr lvl="0" algn="ctr" fontAlgn="base"/>
                <a:endParaRPr lang="zh-CN" altLang="en-US" strike="noStrike" noProof="1">
                  <a:solidFill>
                    <a:srgbClr val="FFFFFF"/>
                  </a:solidFill>
                  <a:latin typeface="等线" panose="02010600030101010101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0738" name="Text Placeholder 5"/>
              <p:cNvSpPr txBox="1"/>
              <p:nvPr/>
            </p:nvSpPr>
            <p:spPr>
              <a:xfrm>
                <a:off x="1809241" y="4724604"/>
                <a:ext cx="1140533" cy="4346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了解</a:t>
                </a:r>
                <a:endParaRPr lang="ja-JP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3076788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第一节  </a:t>
            </a:r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道德概述</a:t>
            </a:r>
          </a:p>
        </p:txBody>
      </p:sp>
      <p:sp>
        <p:nvSpPr>
          <p:cNvPr id="31746" name="文本框 6"/>
          <p:cNvSpPr txBox="1"/>
          <p:nvPr/>
        </p:nvSpPr>
        <p:spPr>
          <a:xfrm>
            <a:off x="4970463" y="1760538"/>
            <a:ext cx="22510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/>
          <p:nvPr/>
        </p:nvSpPr>
        <p:spPr>
          <a:xfrm>
            <a:off x="360000" y="720000"/>
            <a:ext cx="11552600" cy="233538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</a:rPr>
              <a:t>一、什么是道德？</a:t>
            </a:r>
          </a:p>
          <a:p>
            <a:pPr indent="623888">
              <a:lnSpc>
                <a:spcPct val="150000"/>
              </a:lnSpc>
              <a:buClr>
                <a:srgbClr val="127FB8"/>
              </a:buClr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道德是指在一定经济基础上产生和形成的，依据社会舆论、内心信念、传统习惯和教育力量维系，以善恶、荣辱为标准，评价人与人、人与社会间关系的态度和行为，它是调整人们相互关系的原则规范、心理意识和行为活动的总和。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65300" cy="35086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道德的作用和作用方式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道德的作用</a:t>
            </a: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道德作为一种行为规范是普遍、广泛起作用，不是表现于某时某事，而是体现于一系列行为中，甚至体现在人的一生中。行为总是受到心理活动的支配，社会的道德要求内化成个体意识的有机组成部分时，就会很自然的在行为中得到表现，因此道德对行为的约束，作用范围远远大于法律。</a:t>
            </a: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14500" cy="24006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道德的作用和作用方式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道德的作用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方式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良心的自律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舆论的监督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包括众人的评价、议论。</a:t>
            </a: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3032184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第二节  </a:t>
            </a:r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当代大学生的道德现状</a:t>
            </a:r>
          </a:p>
        </p:txBody>
      </p:sp>
      <p:sp>
        <p:nvSpPr>
          <p:cNvPr id="31746" name="文本框 6"/>
          <p:cNvSpPr txBox="1"/>
          <p:nvPr/>
        </p:nvSpPr>
        <p:spPr>
          <a:xfrm>
            <a:off x="4970463" y="1760538"/>
            <a:ext cx="22510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29546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公民道德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当代大学生公民道德现状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重个人前途，轻社会发展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重个人利益，轻社会利益 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责任意识淡薄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51706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公民道德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大学生公民道德现状原因分析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社会环境的影响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拜金主义、享乐主义等不良思潮不可避免地影响到了校园内的大学生，使他们对道德准则的信任感开始减弱。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学校教育体制的弊端 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家庭教育观念的偏差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过分的宠爱容易使他们形成自我中心的错误观念；父母对子女个人事情包办过多也会导致子女的独立意识减弱；父母盲目的迁就容易使子女养成铺张浪费的习惯。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35086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二、职业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大学生职业道德现状 </a:t>
            </a:r>
          </a:p>
          <a:p>
            <a:pPr indent="62865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急功近利</a:t>
            </a:r>
          </a:p>
          <a:p>
            <a:pPr indent="62865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吃苦耐劳精神缺失 </a:t>
            </a:r>
          </a:p>
          <a:p>
            <a:pPr indent="62865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职业技能的培养较少</a:t>
            </a:r>
          </a:p>
          <a:p>
            <a:pPr indent="62865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求索取，不愿奉献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01800" cy="504753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大学生职业道德现状成因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社会因素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市场经济的价值观盲目引入学校生活；不良的社会风气的影响。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学校因素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目前高校在道德教育这一块，灌输式教育仍占主导地位，学生被动接受的多，主动参与的少。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家庭因素</a:t>
            </a:r>
          </a:p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45243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三、诚信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大学生诚信道德失范的主要表现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考试作弊，屡禁不止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剽窃成风，蒙混过关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求职履历，“注水”成风</a:t>
            </a:r>
            <a:endParaRPr lang="en-US" altLang="zh-CN" sz="2400" b="1" dirty="0">
              <a:latin typeface="微软雅黑" pitchFamily="34" charset="-122"/>
              <a:ea typeface="微软雅黑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itchFamily="34" charset="-122"/>
                <a:ea typeface="微软雅黑" pitchFamily="34" charset="-122"/>
                <a:sym typeface="+mn-ea"/>
              </a:rPr>
              <a:t>4.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不守承诺，拖欠贷款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求职择业，违约毁约 </a:t>
            </a:r>
          </a:p>
          <a:p>
            <a:pPr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51706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三、诚信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大学生诚信道德失范的主要原因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社会因素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学校教育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目前我们的教育方法以灌输、说教为主；把德育教育当作知识“传授”。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家庭因素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自身因素</a:t>
            </a:r>
          </a:p>
          <a:p>
            <a:pPr indent="623888">
              <a:lnSpc>
                <a:spcPct val="150000"/>
              </a:lnSpc>
            </a:pP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489100" cy="57246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四、爱情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恋爱道德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大学生恋爱道德方面存在的问题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爱情、学业本末倒置；恋爱动机功利化；恋爱行为短期化；恋爱责任感缺乏；恋爱公共道德的缺失。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大学生恋爱道德缺失的原因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）社会不良文化因素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）家庭教育因素  父母的思想观念、行为方式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）学校教育因素  高校对大学生婚恋观教育的重视和研究不够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）大学生自身因素   生理因素；心理因素（心理“断乳”阶段）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01800" cy="51706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四、爱情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道德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我国大学生性道德存在的问题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性与爱的分离；性与婚姻的背离；性责任感的缺失；性贞洁观的迷失。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原因分析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）传统德育对婚恋观、情感教育的忽视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）性教育的严重缺失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）社会多元性文化的影响</a:t>
            </a:r>
          </a:p>
          <a:p>
            <a:pPr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489100" cy="51706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五、家庭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我国大学生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家庭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道德存在的问题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很少主动与父母及家人沟通；家庭道德无非就是“尊老爱幼”的浅薄观念。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造成家庭道德缺失的主要原因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）传统道德的失范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）社会转型过程中新的道德尚未确立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）家庭价值观念多元化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）法制观念淡薄</a:t>
            </a:r>
          </a:p>
          <a:p>
            <a:pPr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406265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六、网络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大学生网络道德失范的主要表现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网络暴力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网络侵权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网络欺诈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网络谣言</a:t>
            </a:r>
          </a:p>
          <a:p>
            <a:pPr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476400" cy="51053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六、网络</a:t>
            </a:r>
            <a:r>
              <a:rPr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大学生网络道德失范的原因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网络环境的自身的原因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）网络交流的隐蔽性和匿名制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）未建成完整的网络道德标准制度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社会原因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）西方社会的互联网的影响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）学校德育的弱化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个人原因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489100" cy="35086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</a:t>
            </a:r>
            <a:r>
              <a:rPr lang="zh-CN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违法与犯罪</a:t>
            </a:r>
            <a:endParaRPr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大学生违法犯罪特点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类型多样化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违法犯罪主体不断扩大 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自我保护意识差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527200" cy="56593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</a:t>
            </a:r>
            <a:r>
              <a:rPr lang="zh-CN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违法与犯罪</a:t>
            </a:r>
            <a:endParaRPr sz="28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当代大学生违法犯罪的原因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外部因素</a:t>
            </a:r>
          </a:p>
          <a:p>
            <a:pPr indent="623888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）社会方面：不良文化影响</a:t>
            </a:r>
          </a:p>
          <a:p>
            <a:pPr indent="623888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）家庭方面：家庭的各类问题和缺陷</a:t>
            </a:r>
          </a:p>
          <a:p>
            <a:pPr indent="623888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）学校方面：教育体系问题</a:t>
            </a:r>
            <a:endParaRPr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内部因素 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大学生存在的不健康心理：盲目攀比，追求享受；心理障碍，心理失衡严重；整体知识水平存在偏激、单纯等弱点；容易急躁，遇事不冷静；法律观念不够，法律意识模糊等。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15"/>
          <p:cNvSpPr/>
          <p:nvPr/>
        </p:nvSpPr>
        <p:spPr>
          <a:xfrm>
            <a:off x="0" y="3121392"/>
            <a:ext cx="12192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第三节  </a:t>
            </a:r>
            <a:r>
              <a:rPr sz="40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大学生健康道德的培养</a:t>
            </a:r>
          </a:p>
        </p:txBody>
      </p:sp>
      <p:sp>
        <p:nvSpPr>
          <p:cNvPr id="31746" name="文本框 6"/>
          <p:cNvSpPr txBox="1"/>
          <p:nvPr/>
        </p:nvSpPr>
        <p:spPr>
          <a:xfrm>
            <a:off x="4970463" y="1760538"/>
            <a:ext cx="22510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1" y="720000"/>
            <a:ext cx="11527200" cy="24006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大学生健康道德培养的意义</a:t>
            </a:r>
          </a:p>
          <a:p>
            <a:pPr indent="623888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找出更好的品德修养教育之路，大力建设道德信用、重塑大学生形象；坚持道德的实践性本质，让“言德”变为“行德”，让“天之骄子”在社会上体现自己的“德才双馨”的形象，尽到责任、起到应有的社会优良示范作用。 </a:t>
            </a: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360000" y="720000"/>
            <a:ext cx="11438300" cy="35086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sz="28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如何培养大学生健康道德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充分发挥大学生自我教育作用</a:t>
            </a:r>
            <a:endParaRPr 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（二）改善家庭教养方式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（三）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充分发挥教师的模范作用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（四）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创造良好的舆论和环境氛围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（五）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在实践中完善自我</a:t>
            </a: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685800" y="1508125"/>
            <a:ext cx="10783888" cy="390504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德是指在一定经济基础上产生和形成的，依据社会舆论、内心信念、传统习惯和教育力量维系，以善恶、荣辱为标准，评价人与人、人与社会间关系的态度和行为，它是调整人们相互关系的原则规范、心理意识和行为活动的总和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道德的作用方式包括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良心的自律和舆论的监督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大学生公民道德存在的问题有：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重个人前途，轻社会发展；重个人利益，轻社会利益；责任意识淡薄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文本占位符 70658"/>
          <p:cNvSpPr>
            <a:spLocks noGrp="1"/>
          </p:cNvSpPr>
          <p:nvPr>
            <p:ph type="body" idx="1"/>
          </p:nvPr>
        </p:nvSpPr>
        <p:spPr>
          <a:xfrm>
            <a:off x="838200" y="1354138"/>
            <a:ext cx="10515600" cy="4822825"/>
          </a:xfrm>
        </p:spPr>
        <p:txBody>
          <a:bodyPr anchor="t"/>
          <a:lstStyle/>
          <a:p>
            <a:pPr marL="4763" indent="619125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大学生职业道德存在的问题有：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急功近利；吃苦耐劳精神缺失；职业技能的培养较少；求索取，不愿奉献。</a:t>
            </a:r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763" indent="619125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大学生诚信道德存在的问题有：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考试作弊，屡禁不止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剽窃成风，蒙混过关；</a:t>
            </a:r>
            <a:r>
              <a:rPr lang="zh-CN" altLang="en-US"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</a:rPr>
              <a:t>求职履历，“注水”成风；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不守承诺，拖欠贷款；求职择业，违约毁约 。</a:t>
            </a:r>
          </a:p>
          <a:p>
            <a:pPr marL="4763" indent="619125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大学生恋爱道德方面存在的问题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爱情、学业本末倒置；恋爱动机功利化；恋爱行为短期化；恋爱责任感缺乏；恋爱公共道德的缺失。</a:t>
            </a:r>
          </a:p>
          <a:p>
            <a:pPr marL="4763" indent="619125"/>
            <a:endParaRPr lang="en-US" altLang="zh-CN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685800" y="1508125"/>
            <a:ext cx="10783888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</a:rPr>
              <a:t>6. </a:t>
            </a:r>
            <a:r>
              <a:rPr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我国大学生性道德存在的问题</a:t>
            </a:r>
            <a:r>
              <a:rPr lang="zh-CN"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：</a:t>
            </a:r>
            <a:r>
              <a:rPr lang="zh-CN" altLang="en-US"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性与爱的分离；性与婚姻的背离；性责任感的缺失；性贞洁观的迷失。</a:t>
            </a:r>
            <a:r>
              <a:rPr lang="zh-CN" altLang="en-US"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</a:rPr>
              <a:t>7. </a:t>
            </a:r>
            <a:r>
              <a:rPr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我国大学生</a:t>
            </a:r>
            <a:r>
              <a:rPr lang="zh-CN"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家庭</a:t>
            </a:r>
            <a:r>
              <a:rPr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道德存在的问题</a:t>
            </a:r>
            <a:r>
              <a:rPr lang="zh-CN"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：</a:t>
            </a:r>
            <a:r>
              <a:rPr lang="zh-CN" altLang="en-US" sz="2400" b="1" dirty="0">
                <a:solidFill>
                  <a:srgbClr val="5562AC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很少主动与父母及家人沟通；家庭道德无非就是“尊老爱幼”的浅薄观念。</a:t>
            </a:r>
            <a:endParaRPr lang="zh-CN" altLang="en-US" sz="2400" b="1" dirty="0">
              <a:solidFill>
                <a:srgbClr val="5562AC"/>
              </a:solidFill>
              <a:latin typeface="微软雅黑" pitchFamily="34" charset="-122"/>
              <a:ea typeface="微软雅黑" pitchFamily="34" charset="-122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</a:rPr>
              <a:t>8. </a:t>
            </a:r>
            <a:r>
              <a:rPr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大学生网络道德失范的主要表现</a:t>
            </a:r>
            <a:r>
              <a:rPr lang="zh-CN" sz="2400" b="1" dirty="0">
                <a:solidFill>
                  <a:srgbClr val="127FB8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：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网络暴力；网络侵权；网络欺诈；网络谣言。</a:t>
            </a:r>
            <a:endParaRPr lang="zh-CN" altLang="en-US" sz="2400" b="1" dirty="0">
              <a:solidFill>
                <a:srgbClr val="127FB8"/>
              </a:solidFill>
              <a:latin typeface="微软雅黑" pitchFamily="34" charset="-122"/>
              <a:ea typeface="微软雅黑" pitchFamily="34" charset="-122"/>
            </a:endParaRPr>
          </a:p>
          <a:p>
            <a:pPr indent="623888">
              <a:lnSpc>
                <a:spcPct val="150000"/>
              </a:lnSpc>
            </a:pPr>
            <a:endParaRPr lang="zh-CN" altLang="en-US" sz="2400" b="1" dirty="0">
              <a:solidFill>
                <a:srgbClr val="127FB8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64"/>
          <p:cNvSpPr txBox="1"/>
          <p:nvPr/>
        </p:nvSpPr>
        <p:spPr>
          <a:xfrm>
            <a:off x="704215" y="1984375"/>
            <a:ext cx="10783888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 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大学生违法犯罪特点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类型多样化</a:t>
            </a:r>
            <a:r>
              <a:rPr lang="zh-CN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zh-CN" altLang="en-US" sz="2400" b="1" dirty="0">
                <a:solidFill>
                  <a:srgbClr val="127F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违法犯罪主体不断扩大；自我保护意识差 。 </a:t>
            </a:r>
            <a:endParaRPr lang="zh-CN" altLang="en-US" sz="2400" b="1" dirty="0">
              <a:solidFill>
                <a:srgbClr val="127F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623888">
              <a:lnSpc>
                <a:spcPct val="150000"/>
              </a:lnSpc>
            </a:pPr>
            <a:r>
              <a:rPr lang="en-US" alt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 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培养大学生健康道德的途径包括：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充分发挥大学生自我教育作用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zh-CN" altLang="en-US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改善家庭教养方式；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充分发挥教师的模范作用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创造良好的舆论和环境氛围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在实践中完善自我</a:t>
            </a:r>
            <a:r>
              <a:rPr lang="zh-CN" sz="2400" b="1" dirty="0">
                <a:solidFill>
                  <a:srgbClr val="5562A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7F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2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3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等线 Light"/>
        <a:ea typeface="宋体"/>
        <a:cs typeface=""/>
      </a:majorFont>
      <a:minorFont>
        <a:latin typeface="等线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1285</Words>
  <Application>Microsoft Office PowerPoint</Application>
  <PresentationFormat>宽屏</PresentationFormat>
  <Paragraphs>139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9_Office 主题​​</vt:lpstr>
      <vt:lpstr>10_Office 主题​​</vt:lpstr>
      <vt:lpstr>11_Office 主题​​</vt:lpstr>
      <vt:lpstr>12_Office 主题​​</vt:lpstr>
      <vt:lpstr>13_Office 主题​​</vt:lpstr>
      <vt:lpstr>14_Office 主题​​</vt:lpstr>
      <vt:lpstr>第五章  道德与心理健康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9轮PPT模板</dc:title>
  <dc:creator>Chris</dc:creator>
  <cp:lastModifiedBy>盛鑫</cp:lastModifiedBy>
  <cp:revision>241</cp:revision>
  <dcterms:created xsi:type="dcterms:W3CDTF">2017-08-10T17:46:00Z</dcterms:created>
  <dcterms:modified xsi:type="dcterms:W3CDTF">2025-06-06T02:55:03Z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2052-11.1.0.9145</vt:lpwstr>
  </property>
</Properties>
</file>