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 id="2147483676" r:id="rId4"/>
    <p:sldMasterId id="2147483688" r:id="rId5"/>
    <p:sldMasterId id="2147483700" r:id="rId6"/>
    <p:sldMasterId id="2147483712" r:id="rId7"/>
    <p:sldMasterId id="2147483724" r:id="rId8"/>
  </p:sldMasterIdLst>
  <p:notesMasterIdLst>
    <p:notesMasterId r:id="rId32"/>
  </p:notesMasterIdLst>
  <p:handoutMasterIdLst>
    <p:handoutMasterId r:id="rId33"/>
  </p:handoutMasterIdLst>
  <p:sldIdLst>
    <p:sldId id="311" r:id="rId9"/>
    <p:sldId id="400" r:id="rId10"/>
    <p:sldId id="421" r:id="rId11"/>
    <p:sldId id="422" r:id="rId12"/>
    <p:sldId id="423" r:id="rId13"/>
    <p:sldId id="424" r:id="rId14"/>
    <p:sldId id="425" r:id="rId15"/>
    <p:sldId id="426" r:id="rId16"/>
    <p:sldId id="407" r:id="rId17"/>
    <p:sldId id="427" r:id="rId18"/>
    <p:sldId id="409" r:id="rId19"/>
    <p:sldId id="410" r:id="rId20"/>
    <p:sldId id="411" r:id="rId21"/>
    <p:sldId id="412" r:id="rId22"/>
    <p:sldId id="413" r:id="rId23"/>
    <p:sldId id="414" r:id="rId24"/>
    <p:sldId id="415" r:id="rId25"/>
    <p:sldId id="416" r:id="rId26"/>
    <p:sldId id="417" r:id="rId27"/>
    <p:sldId id="418" r:id="rId28"/>
    <p:sldId id="419" r:id="rId29"/>
    <p:sldId id="420" r:id="rId30"/>
    <p:sldId id="293" r:id="rId31"/>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1572" userDrawn="1">
          <p15:clr>
            <a:srgbClr val="A4A3A4"/>
          </p15:clr>
        </p15:guide>
        <p15:guide id="3" pos="6063" userDrawn="1">
          <p15:clr>
            <a:srgbClr val="A4A3A4"/>
          </p15:clr>
        </p15:guide>
        <p15:guide id="4" pos="38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6CB2"/>
    <a:srgbClr val="127FB8"/>
    <a:srgbClr val="A02795"/>
    <a:srgbClr val="1DB1E5"/>
    <a:srgbClr val="5562AC"/>
    <a:srgbClr val="838BC5"/>
    <a:srgbClr val="FF000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6"/>
    <p:restoredTop sz="94660"/>
  </p:normalViewPr>
  <p:slideViewPr>
    <p:cSldViewPr snapToGrid="0" showGuides="1">
      <p:cViewPr>
        <p:scale>
          <a:sx n="66" d="100"/>
          <a:sy n="66" d="100"/>
        </p:scale>
        <p:origin x="3540" y="1056"/>
      </p:cViewPr>
      <p:guideLst>
        <p:guide orient="horz" pos="2205"/>
        <p:guide pos="1572"/>
        <p:guide pos="6063"/>
        <p:guide pos="389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60"/>
    </p:cViewPr>
  </p:sorterViewPr>
  <p:notesViewPr>
    <p:cSldViewPr snapToGrid="0">
      <p:cViewPr varScale="1">
        <p:scale>
          <a:sx n="84" d="100"/>
          <a:sy n="84" d="100"/>
        </p:scale>
        <p:origin x="5748" y="9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 Type="http://schemas.openxmlformats.org/officeDocument/2006/relationships/slideMaster" Target="slideMasters/slideMaster2.xml"/><Relationship Id="rId29" Type="http://schemas.openxmlformats.org/officeDocument/2006/relationships/slide" Target="slides/slide21.xml"/><Relationship Id="rId28" Type="http://schemas.openxmlformats.org/officeDocument/2006/relationships/slide" Target="slides/slide20.xml"/><Relationship Id="rId27" Type="http://schemas.openxmlformats.org/officeDocument/2006/relationships/slide" Target="slides/slide19.xml"/><Relationship Id="rId26" Type="http://schemas.openxmlformats.org/officeDocument/2006/relationships/slide" Target="slides/slide18.xml"/><Relationship Id="rId25" Type="http://schemas.openxmlformats.org/officeDocument/2006/relationships/slide" Target="slides/slide17.xml"/><Relationship Id="rId24" Type="http://schemas.openxmlformats.org/officeDocument/2006/relationships/slide" Target="slides/slide16.xml"/><Relationship Id="rId23" Type="http://schemas.openxmlformats.org/officeDocument/2006/relationships/slide" Target="slides/slide15.xml"/><Relationship Id="rId22" Type="http://schemas.openxmlformats.org/officeDocument/2006/relationships/slide" Target="slides/slide14.xml"/><Relationship Id="rId21" Type="http://schemas.openxmlformats.org/officeDocument/2006/relationships/slide" Target="slides/slide13.xml"/><Relationship Id="rId20" Type="http://schemas.openxmlformats.org/officeDocument/2006/relationships/slide" Target="slides/slide12.xml"/><Relationship Id="rId2" Type="http://schemas.openxmlformats.org/officeDocument/2006/relationships/theme" Target="theme/theme1.xml"/><Relationship Id="rId19" Type="http://schemas.openxmlformats.org/officeDocument/2006/relationships/slide" Target="slides/slide11.xml"/><Relationship Id="rId18" Type="http://schemas.openxmlformats.org/officeDocument/2006/relationships/slide" Target="slides/slide10.xml"/><Relationship Id="rId17" Type="http://schemas.openxmlformats.org/officeDocument/2006/relationships/slide" Target="slides/slide9.xml"/><Relationship Id="rId16" Type="http://schemas.openxmlformats.org/officeDocument/2006/relationships/slide" Target="slides/slide8.xml"/><Relationship Id="rId15" Type="http://schemas.openxmlformats.org/officeDocument/2006/relationships/slide" Target="slides/slide7.xml"/><Relationship Id="rId14" Type="http://schemas.openxmlformats.org/officeDocument/2006/relationships/slide" Target="slides/slide6.xml"/><Relationship Id="rId13" Type="http://schemas.openxmlformats.org/officeDocument/2006/relationships/slide" Target="slides/slide5.xml"/><Relationship Id="rId12" Type="http://schemas.openxmlformats.org/officeDocument/2006/relationships/slide" Target="slides/slide4.xml"/><Relationship Id="rId11" Type="http://schemas.openxmlformats.org/officeDocument/2006/relationships/slide" Target="slides/slide3.xml"/><Relationship Id="rId10" Type="http://schemas.openxmlformats.org/officeDocument/2006/relationships/slide" Target="slides/slide2.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p>
            <a:pPr lvl="0" fontAlgn="base"/>
            <a:endParaRPr lang="zh-CN" altLang="en-US" sz="1200" strike="noStrike" noProof="1">
              <a:ea typeface="宋体" panose="02010600030101010101"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p>
            <a:pPr lvl="0" algn="r" fontAlgn="base"/>
            <a:fld id="{BB962C8B-B14F-4D97-AF65-F5344CB8AC3E}" type="datetime1">
              <a:rPr lang="zh-CN" altLang="en-US" sz="1200" strike="noStrike" noProof="1" dirty="0">
                <a:solidFill>
                  <a:srgbClr val="898989"/>
                </a:solidFill>
                <a:latin typeface="等线" panose="02010600030101010101" charset="-122"/>
                <a:ea typeface="宋体" panose="02010600030101010101" pitchFamily="2" charset="-122"/>
                <a:cs typeface="+mn-cs"/>
              </a:rPr>
            </a:fld>
            <a:endParaRPr lang="zh-CN" altLang="en-US" sz="1200" strike="noStrike" noProof="1">
              <a:solidFill>
                <a:srgbClr val="898989"/>
              </a:solidFill>
              <a:ea typeface="宋体" panose="02010600030101010101" pitchFamily="2" charset="-122"/>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p>
            <a:pPr lvl="0" fontAlgn="base"/>
            <a:endParaRPr lang="zh-CN" altLang="en-US" sz="1200" strike="noStrike" noProof="1">
              <a:solidFill>
                <a:srgbClr val="898989"/>
              </a:solidFill>
              <a:ea typeface="宋体" panose="02010600030101010101" pitchFamily="2" charset="-122"/>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p>
            <a:pPr lvl="0" algn="r" fontAlgn="base"/>
            <a:fld id="{9A0DB2DC-4C9A-4742-B13C-FB6460FD3503}" type="slidenum">
              <a:rPr lang="zh-CN" altLang="en-US" sz="1200" strike="noStrike" noProof="1" dirty="0">
                <a:solidFill>
                  <a:srgbClr val="898989"/>
                </a:solidFill>
                <a:latin typeface="等线" panose="02010600030101010101" charset="-122"/>
                <a:ea typeface="宋体" panose="02010600030101010101" pitchFamily="2" charset="-122"/>
                <a:cs typeface="+mn-cs"/>
              </a:rPr>
            </a:fld>
            <a:endParaRPr lang="zh-CN" altLang="en-US" sz="1200" strike="noStrike" noProof="1">
              <a:solidFill>
                <a:srgbClr val="898989"/>
              </a:solidFill>
              <a:ea typeface="宋体" panose="02010600030101010101" pitchFamily="2"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页眉占位符 22529"/>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ea typeface="宋体" panose="02010600030101010101" pitchFamily="2" charset="-122"/>
            </a:endParaRPr>
          </a:p>
        </p:txBody>
      </p:sp>
      <p:sp>
        <p:nvSpPr>
          <p:cNvPr id="22531" name="日期占位符 22530"/>
          <p:cNvSpPr>
            <a:spLocks noGrp="1"/>
          </p:cNvSpPr>
          <p:nvPr>
            <p:ph type="dt" idx="1"/>
          </p:nvPr>
        </p:nvSpPr>
        <p:spPr>
          <a:xfrm>
            <a:off x="3884613" y="0"/>
            <a:ext cx="2971800" cy="457200"/>
          </a:xfrm>
          <a:prstGeom prst="rect">
            <a:avLst/>
          </a:prstGeom>
          <a:noFill/>
          <a:ln w="9525">
            <a:noFill/>
          </a:ln>
        </p:spPr>
        <p:txBody>
          <a:bodyPr/>
          <a:lstStyle/>
          <a:p>
            <a:pPr lvl="0" algn="r"/>
            <a:fld id="{BB962C8B-B14F-4D97-AF65-F5344CB8AC3E}" type="datetime1">
              <a:rPr lang="zh-CN" altLang="en-US" sz="1200" dirty="0">
                <a:ea typeface="宋体" panose="02010600030101010101" pitchFamily="2" charset="-122"/>
              </a:rPr>
            </a:fld>
            <a:endParaRPr lang="zh-CN" altLang="en-US" sz="1200" dirty="0">
              <a:ea typeface="宋体" panose="02010600030101010101" pitchFamily="2" charset="-122"/>
            </a:endParaRPr>
          </a:p>
        </p:txBody>
      </p:sp>
      <p:sp>
        <p:nvSpPr>
          <p:cNvPr id="26628" name="幻灯片图像占位符 22531"/>
          <p:cNvSpPr>
            <a:spLocks noGrp="1" noRot="1" noChangeAspect="1" noTextEdit="1"/>
          </p:cNvSpPr>
          <p:nvPr>
            <p:ph type="sldImg"/>
          </p:nvPr>
        </p:nvSpPr>
        <p:spPr>
          <a:xfrm>
            <a:off x="381000" y="685800"/>
            <a:ext cx="6096000" cy="3429000"/>
          </a:xfrm>
          <a:prstGeom prst="rect">
            <a:avLst/>
          </a:prstGeom>
          <a:noFill/>
          <a:ln w="9525" cap="flat" cmpd="sng">
            <a:solidFill>
              <a:srgbClr val="000000"/>
            </a:solidFill>
            <a:prstDash val="solid"/>
            <a:miter/>
            <a:headEnd type="none" w="med" len="med"/>
            <a:tailEnd type="none" w="med" len="med"/>
          </a:ln>
        </p:spPr>
      </p:sp>
      <p:sp>
        <p:nvSpPr>
          <p:cNvPr id="26629" name="文本占位符 22532"/>
          <p:cNvSpPr>
            <a:spLocks noGrp="1"/>
          </p:cNvSpPr>
          <p:nvPr>
            <p:ph type="body" sz="quarter"/>
          </p:nvPr>
        </p:nvSpPr>
        <p:spPr>
          <a:xfrm>
            <a:off x="685800" y="4343400"/>
            <a:ext cx="5486400" cy="4114800"/>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2534" name="页脚占位符 22533"/>
          <p:cNvSpPr>
            <a:spLocks noGrp="1"/>
          </p:cNvSpPr>
          <p:nvPr>
            <p:ph type="ftr" sz="quarter" idx="4"/>
          </p:nvPr>
        </p:nvSpPr>
        <p:spPr>
          <a:xfrm>
            <a:off x="0" y="8685213"/>
            <a:ext cx="2971800" cy="457200"/>
          </a:xfrm>
          <a:prstGeom prst="rect">
            <a:avLst/>
          </a:prstGeom>
          <a:noFill/>
          <a:ln w="9525">
            <a:noFill/>
          </a:ln>
        </p:spPr>
        <p:txBody>
          <a:bodyPr anchor="b"/>
          <a:lstStyle/>
          <a:p>
            <a:pPr lvl="0"/>
            <a:endParaRPr lang="zh-CN" altLang="en-US" sz="1200" dirty="0">
              <a:ea typeface="宋体" panose="02010600030101010101" pitchFamily="2" charset="-122"/>
            </a:endParaRPr>
          </a:p>
        </p:txBody>
      </p:sp>
      <p:sp>
        <p:nvSpPr>
          <p:cNvPr id="22535" name="灯片编号占位符 22534"/>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ea typeface="宋体" panose="02010600030101010101" pitchFamily="2" charset="-122"/>
              </a:rPr>
            </a:fld>
            <a:endParaRPr lang="zh-CN" altLang="en-US" sz="1200"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5.xml"/><Relationship Id="rId3" Type="http://schemas.openxmlformats.org/officeDocument/2006/relationships/image" Target="../media/image3.png"/><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7.xml"/><Relationship Id="rId3" Type="http://schemas.openxmlformats.org/officeDocument/2006/relationships/image" Target="../media/image3.png"/><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image" Target="../media/image1.png"/><Relationship Id="rId4" Type="http://schemas.openxmlformats.org/officeDocument/2006/relationships/tags" Target="../tags/tag9.xml"/><Relationship Id="rId3" Type="http://schemas.openxmlformats.org/officeDocument/2006/relationships/image" Target="../media/image3.png"/><Relationship Id="rId2" Type="http://schemas.openxmlformats.org/officeDocument/2006/relationships/tags" Target="../tags/tag8.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5" Type="http://schemas.openxmlformats.org/officeDocument/2006/relationships/tags" Target="../tags/tag12.xml"/><Relationship Id="rId4" Type="http://schemas.openxmlformats.org/officeDocument/2006/relationships/image" Target="../media/image7.png"/><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pic>
        <p:nvPicPr>
          <p:cNvPr id="10" name="PA_图片 2" descr="F:\案例二\394\1.png"/>
          <p:cNvPicPr>
            <a:picLocks noChangeAspect="1" noChangeArrowheads="1"/>
          </p:cNvPicPr>
          <p:nvPr userDrawn="1">
            <p:custDataLst>
              <p:tags r:id="rId2"/>
            </p:custDataLst>
          </p:nvPr>
        </p:nvPicPr>
        <p:blipFill>
          <a:blip r:embed="rId3"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0242" name="组合 23"/>
          <p:cNvGrpSpPr/>
          <p:nvPr userDrawn="1"/>
        </p:nvGrpSpPr>
        <p:grpSpPr>
          <a:xfrm>
            <a:off x="0" y="0"/>
            <a:ext cx="12192000" cy="6858000"/>
            <a:chOff x="0" y="0"/>
            <a:chExt cx="12192000" cy="6858000"/>
          </a:xfrm>
        </p:grpSpPr>
        <p:sp>
          <p:nvSpPr>
            <p:cNvPr id="22" name="PA_矩形 3"/>
            <p:cNvSpPr/>
            <p:nvPr userDrawn="1">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3"/>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10245" name="TextBox 24"/>
          <p:cNvSpPr txBox="1"/>
          <p:nvPr userDrawn="1"/>
        </p:nvSpPr>
        <p:spPr>
          <a:xfrm>
            <a:off x="7905750" y="6352144"/>
            <a:ext cx="4286250" cy="369332"/>
          </a:xfrm>
          <a:prstGeom prst="rect">
            <a:avLst/>
          </a:prstGeom>
          <a:noFill/>
          <a:ln w="9525">
            <a:noFill/>
          </a:ln>
        </p:spPr>
        <p:txBody>
          <a:bodyPr>
            <a:spAutoFit/>
          </a:bodyPr>
          <a:lstStyle/>
          <a:p>
            <a:pPr lvl="0" algn="ctr"/>
            <a:r>
              <a:rPr lang="zh-CN" altLang="en-US" sz="1800" b="1" dirty="0">
                <a:solidFill>
                  <a:srgbClr val="127FB8"/>
                </a:solidFill>
                <a:latin typeface="微软雅黑" panose="020B0503020204020204" pitchFamily="34" charset="-122"/>
                <a:ea typeface="微软雅黑" panose="020B0503020204020204" pitchFamily="34" charset="-122"/>
              </a:rPr>
              <a:t>中国科学技术大学出版社</a:t>
            </a:r>
            <a:endParaRPr lang="zh-CN" altLang="en-US" sz="1800" b="1" dirty="0">
              <a:solidFill>
                <a:srgbClr val="127FB8"/>
              </a:solidFill>
              <a:latin typeface="微软雅黑" panose="020B0503020204020204" pitchFamily="34" charset="-122"/>
              <a:ea typeface="微软雅黑" panose="020B0503020204020204" pitchFamily="34" charset="-122"/>
            </a:endParaRPr>
          </a:p>
        </p:txBody>
      </p:sp>
      <p:sp>
        <p:nvSpPr>
          <p:cNvPr id="10246" name="文本框 3081"/>
          <p:cNvSpPr txBox="1"/>
          <p:nvPr userDrawn="1"/>
        </p:nvSpPr>
        <p:spPr>
          <a:xfrm>
            <a:off x="8980098" y="211138"/>
            <a:ext cx="3046801" cy="923330"/>
          </a:xfrm>
          <a:prstGeom prst="rect">
            <a:avLst/>
          </a:prstGeom>
          <a:noFill/>
          <a:ln w="9525">
            <a:noFill/>
          </a:ln>
        </p:spPr>
        <p:txBody>
          <a:bodyPr wrap="square">
            <a:spAutoFit/>
          </a:bodyPr>
          <a:lstStyle/>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安徽省规划教材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安徽省一流本科教材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心理学创新系列教材</a:t>
            </a:r>
            <a:endParaRPr lang="zh-CN" altLang="en-US" sz="1800" b="1" dirty="0">
              <a:solidFill>
                <a:srgbClr val="127FB8"/>
              </a:solidFill>
              <a:effectLst/>
              <a:latin typeface="微软雅黑" panose="020B0503020204020204" pitchFamily="34" charset="-122"/>
              <a:ea typeface="微软雅黑" panose="020B0503020204020204" pitchFamily="34" charset="-122"/>
            </a:endParaRPr>
          </a:p>
        </p:txBody>
      </p:sp>
      <p:sp>
        <p:nvSpPr>
          <p:cNvPr id="10252" name="TextBox 10"/>
          <p:cNvSpPr txBox="1"/>
          <p:nvPr userDrawn="1"/>
        </p:nvSpPr>
        <p:spPr>
          <a:xfrm>
            <a:off x="2143298" y="377337"/>
            <a:ext cx="6644101" cy="590931"/>
          </a:xfrm>
          <a:prstGeom prst="rect">
            <a:avLst/>
          </a:prstGeom>
          <a:noFill/>
          <a:ln w="9525">
            <a:noFill/>
          </a:ln>
        </p:spPr>
        <p:txBody>
          <a:bodyPr wrap="square">
            <a:spAutoFit/>
          </a:bodyPr>
          <a:lstStyle/>
          <a:p>
            <a:pPr marL="228600" lvl="0" indent="-228600" algn="ctr">
              <a:lnSpc>
                <a:spcPct val="90000"/>
              </a:lnSpc>
              <a:spcBef>
                <a:spcPts val="1000"/>
              </a:spcBef>
            </a:pPr>
            <a:r>
              <a:rPr lang="zh-CN" altLang="en-US" sz="3600" b="1" spc="300" dirty="0">
                <a:solidFill>
                  <a:srgbClr val="127FB8"/>
                </a:solidFill>
                <a:effectLst/>
                <a:latin typeface="微软雅黑" panose="020B0503020204020204" pitchFamily="34" charset="-122"/>
                <a:ea typeface="微软雅黑" panose="020B0503020204020204" pitchFamily="34" charset="-122"/>
              </a:rPr>
              <a:t>大学生心理健康的维护与调适</a:t>
            </a:r>
            <a:endParaRPr lang="zh-CN" altLang="en-US" sz="3600" b="1" spc="300" dirty="0">
              <a:solidFill>
                <a:srgbClr val="127FB8"/>
              </a:solidFill>
              <a:effectLst/>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12290"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2292" name="TextBox 10"/>
          <p:cNvSpPr txBox="1"/>
          <p:nvPr userDrawn="1"/>
        </p:nvSpPr>
        <p:spPr>
          <a:xfrm>
            <a:off x="239713" y="103823"/>
            <a:ext cx="4584078"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微软雅黑" panose="020B0503020204020204" pitchFamily="34" charset="-122"/>
                <a:ea typeface="微软雅黑" panose="020B0503020204020204" pitchFamily="34" charset="-122"/>
              </a:rPr>
              <a:t>大学生心理健康的维护与调适</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2293" name="TextBox 11"/>
          <p:cNvSpPr txBox="1"/>
          <p:nvPr userDrawn="1"/>
        </p:nvSpPr>
        <p:spPr>
          <a:xfrm>
            <a:off x="9199712" y="6352143"/>
            <a:ext cx="2940530" cy="369332"/>
          </a:xfrm>
          <a:prstGeom prst="rect">
            <a:avLst/>
          </a:prstGeom>
          <a:noFill/>
          <a:ln w="9525">
            <a:noFill/>
          </a:ln>
        </p:spPr>
        <p:txBody>
          <a:bodyPr wrap="square">
            <a:spAutoFit/>
          </a:bodyPr>
          <a:lstStyle/>
          <a:p>
            <a:pPr lvl="0" algn="r"/>
            <a:r>
              <a:rPr lang="zh-CN" altLang="en-US" sz="18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1266" name="图片 39"/>
          <p:cNvPicPr>
            <a:picLocks noChangeAspect="1"/>
          </p:cNvPicPr>
          <p:nvPr userDrawn="1"/>
        </p:nvPicPr>
        <p:blipFill>
          <a:blip r:embed="rId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13314"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endPar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3317"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14338" name="PA_图片 2" descr="F:\案例二\394\1.png"/>
          <p:cNvPicPr>
            <a:picLocks noChangeAspect="1"/>
          </p:cNvPicPr>
          <p:nvPr userDrawn="1">
            <p:custDataLst>
              <p:tags r:id="rId2"/>
            </p:custDataLst>
          </p:nvPr>
        </p:nvPicPr>
        <p:blipFill>
          <a:blip r:embed="rId3" cstate="print"/>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4"/>
            </p:custDataLst>
          </p:nvPr>
        </p:nvPicPr>
        <p:blipFill>
          <a:blip r:embed="rId5" cstate="print"/>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endPar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4341"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endParaRPr lang="zh-CN" altLang="en-US" strike="noStrike" noProof="1"/>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15364" name="Picture 2" descr="F:\案例二\394\1.png"/>
          <p:cNvPicPr>
            <a:picLocks noChangeAspect="1"/>
          </p:cNvPicPr>
          <p:nvPr userDrawn="1"/>
        </p:nvPicPr>
        <p:blipFill>
          <a:blip r:embed="rId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2"/>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3"/>
            </p:custDataLst>
          </p:nvPr>
        </p:nvPicPr>
        <p:blipFill rotWithShape="1">
          <a:blip r:embed="rId4"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5"/>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endParaRPr lang="zh-CN" altLang="en-US" strike="noStrike" noProof="1"/>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endParaRPr lang="zh-CN" altLang="en-US" strike="noStrike" noProof="1"/>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4.xml"/><Relationship Id="rId8" Type="http://schemas.openxmlformats.org/officeDocument/2006/relationships/slideLayout" Target="../slideLayouts/slideLayout23.xml"/><Relationship Id="rId7" Type="http://schemas.openxmlformats.org/officeDocument/2006/relationships/slideLayout" Target="../slideLayouts/slideLayout22.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4" Type="http://schemas.openxmlformats.org/officeDocument/2006/relationships/theme" Target="../theme/theme2.xml"/><Relationship Id="rId13" Type="http://schemas.openxmlformats.org/officeDocument/2006/relationships/image" Target="../media/image6.png"/><Relationship Id="rId12" Type="http://schemas.openxmlformats.org/officeDocument/2006/relationships/image" Target="../media/image5.png"/><Relationship Id="rId11" Type="http://schemas.openxmlformats.org/officeDocument/2006/relationships/slideLayout" Target="../slideLayouts/slideLayout26.xml"/><Relationship Id="rId10" Type="http://schemas.openxmlformats.org/officeDocument/2006/relationships/slideLayout" Target="../slideLayouts/slideLayout25.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slideLayout" Target="../slideLayouts/slideLayout34.xml"/><Relationship Id="rId7" Type="http://schemas.openxmlformats.org/officeDocument/2006/relationships/slideLayout" Target="../slideLayouts/slideLayout33.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3" Type="http://schemas.openxmlformats.org/officeDocument/2006/relationships/slideLayout" Target="../slideLayouts/slideLayout29.xml"/><Relationship Id="rId2" Type="http://schemas.openxmlformats.org/officeDocument/2006/relationships/slideLayout" Target="../slideLayouts/slideLayout28.xml"/><Relationship Id="rId14" Type="http://schemas.openxmlformats.org/officeDocument/2006/relationships/theme" Target="../theme/theme3.xml"/><Relationship Id="rId13" Type="http://schemas.openxmlformats.org/officeDocument/2006/relationships/image" Target="../media/image6.png"/><Relationship Id="rId12" Type="http://schemas.openxmlformats.org/officeDocument/2006/relationships/image" Target="../media/image5.png"/><Relationship Id="rId11" Type="http://schemas.openxmlformats.org/officeDocument/2006/relationships/slideLayout" Target="../slideLayouts/slideLayout37.xml"/><Relationship Id="rId10" Type="http://schemas.openxmlformats.org/officeDocument/2006/relationships/slideLayout" Target="../slideLayouts/slideLayout36.xml"/><Relationship Id="rId1"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6.xml"/><Relationship Id="rId8" Type="http://schemas.openxmlformats.org/officeDocument/2006/relationships/slideLayout" Target="../slideLayouts/slideLayout45.xml"/><Relationship Id="rId7" Type="http://schemas.openxmlformats.org/officeDocument/2006/relationships/slideLayout" Target="../slideLayouts/slideLayout44.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3" Type="http://schemas.openxmlformats.org/officeDocument/2006/relationships/slideLayout" Target="../slideLayouts/slideLayout40.xml"/><Relationship Id="rId2" Type="http://schemas.openxmlformats.org/officeDocument/2006/relationships/slideLayout" Target="../slideLayouts/slideLayout39.xml"/><Relationship Id="rId13" Type="http://schemas.openxmlformats.org/officeDocument/2006/relationships/theme" Target="../theme/theme4.xml"/><Relationship Id="rId12" Type="http://schemas.openxmlformats.org/officeDocument/2006/relationships/image" Target="../media/image4.png"/><Relationship Id="rId11" Type="http://schemas.openxmlformats.org/officeDocument/2006/relationships/slideLayout" Target="../slideLayouts/slideLayout48.xml"/><Relationship Id="rId10" Type="http://schemas.openxmlformats.org/officeDocument/2006/relationships/slideLayout" Target="../slideLayouts/slideLayout47.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7.xml"/><Relationship Id="rId8" Type="http://schemas.openxmlformats.org/officeDocument/2006/relationships/slideLayout" Target="../slideLayouts/slideLayout56.xml"/><Relationship Id="rId7" Type="http://schemas.openxmlformats.org/officeDocument/2006/relationships/slideLayout" Target="../slideLayouts/slideLayout55.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 Id="rId3" Type="http://schemas.openxmlformats.org/officeDocument/2006/relationships/slideLayout" Target="../slideLayouts/slideLayout51.xml"/><Relationship Id="rId2" Type="http://schemas.openxmlformats.org/officeDocument/2006/relationships/slideLayout" Target="../slideLayouts/slideLayout50.xml"/><Relationship Id="rId13" Type="http://schemas.openxmlformats.org/officeDocument/2006/relationships/theme" Target="../theme/theme5.xml"/><Relationship Id="rId12" Type="http://schemas.openxmlformats.org/officeDocument/2006/relationships/image" Target="../media/image4.png"/><Relationship Id="rId11" Type="http://schemas.openxmlformats.org/officeDocument/2006/relationships/slideLayout" Target="../slideLayouts/slideLayout59.xml"/><Relationship Id="rId10" Type="http://schemas.openxmlformats.org/officeDocument/2006/relationships/slideLayout" Target="../slideLayouts/slideLayout58.xml"/><Relationship Id="rId1"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8.xml"/><Relationship Id="rId8" Type="http://schemas.openxmlformats.org/officeDocument/2006/relationships/slideLayout" Target="../slideLayouts/slideLayout67.xml"/><Relationship Id="rId7" Type="http://schemas.openxmlformats.org/officeDocument/2006/relationships/slideLayout" Target="../slideLayouts/slideLayout66.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3" Type="http://schemas.openxmlformats.org/officeDocument/2006/relationships/slideLayout" Target="../slideLayouts/slideLayout62.xml"/><Relationship Id="rId2" Type="http://schemas.openxmlformats.org/officeDocument/2006/relationships/slideLayout" Target="../slideLayouts/slideLayout61.xml"/><Relationship Id="rId13" Type="http://schemas.openxmlformats.org/officeDocument/2006/relationships/theme" Target="../theme/theme6.xml"/><Relationship Id="rId12" Type="http://schemas.openxmlformats.org/officeDocument/2006/relationships/image" Target="../media/image4.png"/><Relationship Id="rId11" Type="http://schemas.openxmlformats.org/officeDocument/2006/relationships/slideLayout" Target="../slideLayouts/slideLayout70.xml"/><Relationship Id="rId10" Type="http://schemas.openxmlformats.org/officeDocument/2006/relationships/slideLayout" Target="../slideLayouts/slideLayout69.xml"/><Relationship Id="rId1"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9.xml"/><Relationship Id="rId8" Type="http://schemas.openxmlformats.org/officeDocument/2006/relationships/slideLayout" Target="../slideLayouts/slideLayout78.xml"/><Relationship Id="rId7" Type="http://schemas.openxmlformats.org/officeDocument/2006/relationships/slideLayout" Target="../slideLayouts/slideLayout77.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3" Type="http://schemas.openxmlformats.org/officeDocument/2006/relationships/slideLayout" Target="../slideLayouts/slideLayout73.xml"/><Relationship Id="rId2" Type="http://schemas.openxmlformats.org/officeDocument/2006/relationships/slideLayout" Target="../slideLayouts/slideLayout72.xml"/><Relationship Id="rId13" Type="http://schemas.openxmlformats.org/officeDocument/2006/relationships/theme" Target="../theme/theme7.xml"/><Relationship Id="rId12" Type="http://schemas.openxmlformats.org/officeDocument/2006/relationships/image" Target="../media/image4.png"/><Relationship Id="rId11" Type="http://schemas.openxmlformats.org/officeDocument/2006/relationships/slideLayout" Target="../slideLayouts/slideLayout81.xml"/><Relationship Id="rId10" Type="http://schemas.openxmlformats.org/officeDocument/2006/relationships/slideLayout" Target="../slideLayouts/slideLayout80.xml"/><Relationship Id="rId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fld>
            <a:endParaRPr lang="zh-CN" altLang="en-US" strike="noStrike" noProof="1">
              <a:latin typeface="等线" panose="02010600030101010101"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052" name="Picture 2" descr="F:\案例二\394\1.png"/>
          <p:cNvPicPr>
            <a:picLocks noChangeAspect="1"/>
          </p:cNvPicPr>
          <p:nvPr userDrawn="1"/>
        </p:nvPicPr>
        <p:blipFill>
          <a:blip r:embed="rId1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05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205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2" cstate="print"/>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3076" name="Picture 2" descr="F:\案例二\394\1.png"/>
          <p:cNvPicPr>
            <a:picLocks noChangeAspect="1"/>
          </p:cNvPicPr>
          <p:nvPr userDrawn="1"/>
        </p:nvPicPr>
        <p:blipFill>
          <a:blip r:embed="rId13" cstate="print"/>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307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307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098" name="图片 39"/>
          <p:cNvPicPr>
            <a:picLocks noChangeAspect="1"/>
          </p:cNvPicPr>
          <p:nvPr userDrawn="1"/>
        </p:nvPicPr>
        <p:blipFill>
          <a:blip r:embed="rId1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410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410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5122" name="图片 39"/>
          <p:cNvPicPr>
            <a:picLocks noChangeAspect="1"/>
          </p:cNvPicPr>
          <p:nvPr userDrawn="1"/>
        </p:nvPicPr>
        <p:blipFill>
          <a:blip r:embed="rId1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512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512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146" name="图片 39"/>
          <p:cNvPicPr>
            <a:picLocks noChangeAspect="1"/>
          </p:cNvPicPr>
          <p:nvPr userDrawn="1"/>
        </p:nvPicPr>
        <p:blipFill>
          <a:blip r:embed="rId1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6151"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6152"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7170" name="图片 39"/>
          <p:cNvPicPr>
            <a:picLocks noChangeAspect="1"/>
          </p:cNvPicPr>
          <p:nvPr userDrawn="1"/>
        </p:nvPicPr>
        <p:blipFill>
          <a:blip r:embed="rId12" cstate="print"/>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7175"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endParaRPr lang="zh-CN" altLang="en-US"/>
          </a:p>
        </p:txBody>
      </p:sp>
      <p:sp>
        <p:nvSpPr>
          <p:cNvPr id="7176"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0" Type="http://schemas.openxmlformats.org/officeDocument/2006/relationships/slideLayout" Target="../slideLayouts/slideLayout1.xml"/><Relationship Id="rId1" Type="http://schemas.openxmlformats.org/officeDocument/2006/relationships/tags" Target="../tags/tag13.xml"/></Relationships>
</file>

<file path=ppt/slides/_rels/slide3.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6" Type="http://schemas.openxmlformats.org/officeDocument/2006/relationships/slideLayout" Target="../slideLayouts/slideLayout3.xml"/><Relationship Id="rId15" Type="http://schemas.openxmlformats.org/officeDocument/2006/relationships/tags" Target="../tags/tag36.xml"/><Relationship Id="rId14" Type="http://schemas.openxmlformats.org/officeDocument/2006/relationships/tags" Target="../tags/tag35.xml"/><Relationship Id="rId13" Type="http://schemas.openxmlformats.org/officeDocument/2006/relationships/tags" Target="../tags/tag34.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tags" Target="../tags/tag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21505"/>
          <p:cNvSpPr>
            <a:spLocks noGrp="1"/>
          </p:cNvSpPr>
          <p:nvPr>
            <p:ph type="title" idx="4294967295"/>
          </p:nvPr>
        </p:nvSpPr>
        <p:spPr>
          <a:xfrm>
            <a:off x="0" y="2162220"/>
            <a:ext cx="12192000" cy="1325563"/>
          </a:xfrm>
        </p:spPr>
        <p:txBody>
          <a:bodyPr anchor="ctr"/>
          <a:lstStyle/>
          <a:p>
            <a:pPr algn="ctr"/>
            <a:r>
              <a:rPr lang="zh-CN" altLang="en-US" sz="4800" b="1" dirty="0">
                <a:solidFill>
                  <a:srgbClr val="127FB8"/>
                </a:solidFill>
                <a:latin typeface="微软雅黑" panose="020B0503020204020204" pitchFamily="34" charset="-122"/>
                <a:ea typeface="微软雅黑" panose="020B0503020204020204" pitchFamily="34" charset="-122"/>
              </a:rPr>
              <a:t>第一章  绪   论</a:t>
            </a:r>
            <a:endParaRPr lang="en-US" altLang="zh-CN" sz="48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组合 32"/>
          <p:cNvGrpSpPr/>
          <p:nvPr>
            <p:custDataLst>
              <p:tags r:id="rId1"/>
            </p:custDataLst>
          </p:nvPr>
        </p:nvGrpSpPr>
        <p:grpSpPr>
          <a:xfrm>
            <a:off x="3294063" y="2892272"/>
            <a:ext cx="7049135" cy="622300"/>
            <a:chOff x="3294744" y="2443529"/>
            <a:chExt cx="6035096" cy="518018"/>
          </a:xfrm>
        </p:grpSpPr>
        <p:sp>
          <p:nvSpPr>
            <p:cNvPr id="25" name="矩形: 圆角 24"/>
            <p:cNvSpPr/>
            <p:nvPr>
              <p:custDataLst>
                <p:tags r:id="rId2"/>
              </p:custDataLst>
            </p:nvPr>
          </p:nvSpPr>
          <p:spPr>
            <a:xfrm>
              <a:off x="4046617" y="2443529"/>
              <a:ext cx="5283223" cy="518018"/>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第二</a:t>
              </a:r>
              <a:r>
                <a:rPr lang="zh-CN" altLang="en-US" sz="2400" b="1" noProof="1">
                  <a:solidFill>
                    <a:srgbClr val="127FB8"/>
                  </a:solidFill>
                  <a:latin typeface="微软雅黑" panose="020B0503020204020204" pitchFamily="34" charset="-122"/>
                  <a:ea typeface="微软雅黑" panose="020B0503020204020204" pitchFamily="34" charset="-122"/>
                </a:rPr>
                <a:t>节    大学生心理健康的标准与常见问题</a:t>
              </a:r>
              <a:endParaRPr lang="zh-CN" altLang="en-US" sz="2400" b="1" noProof="1">
                <a:solidFill>
                  <a:srgbClr val="127FB8"/>
                </a:solidFill>
                <a:latin typeface="微软雅黑" panose="020B0503020204020204" pitchFamily="34" charset="-122"/>
                <a:ea typeface="微软雅黑" panose="020B0503020204020204" pitchFamily="34" charset="-122"/>
              </a:endParaRPr>
            </a:p>
          </p:txBody>
        </p:sp>
        <p:sp>
          <p:nvSpPr>
            <p:cNvPr id="20" name="椭圆 19"/>
            <p:cNvSpPr/>
            <p:nvPr>
              <p:custDataLst>
                <p:tags r:id="rId3"/>
              </p:custDataLst>
            </p:nvPr>
          </p:nvSpPr>
          <p:spPr>
            <a:xfrm>
              <a:off x="3294744" y="2467431"/>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grpSp>
      <p:grpSp>
        <p:nvGrpSpPr>
          <p:cNvPr id="28676" name="组合 33"/>
          <p:cNvGrpSpPr/>
          <p:nvPr>
            <p:custDataLst>
              <p:tags r:id="rId4"/>
            </p:custDataLst>
          </p:nvPr>
        </p:nvGrpSpPr>
        <p:grpSpPr>
          <a:xfrm>
            <a:off x="3294380" y="1776095"/>
            <a:ext cx="7049135" cy="626110"/>
            <a:chOff x="3294744" y="1452406"/>
            <a:chExt cx="5523519" cy="521538"/>
          </a:xfrm>
        </p:grpSpPr>
        <p:sp>
          <p:nvSpPr>
            <p:cNvPr id="24" name="矩形: 圆角 23"/>
            <p:cNvSpPr/>
            <p:nvPr>
              <p:custDataLst>
                <p:tags r:id="rId5"/>
              </p:custDataLst>
            </p:nvPr>
          </p:nvSpPr>
          <p:spPr>
            <a:xfrm>
              <a:off x="4046829" y="1452406"/>
              <a:ext cx="4771434"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第一</a:t>
              </a:r>
              <a:r>
                <a:rPr lang="zh-CN" altLang="en-US" sz="2400" b="1" noProof="1">
                  <a:solidFill>
                    <a:srgbClr val="127FB8"/>
                  </a:solidFill>
                  <a:latin typeface="微软雅黑" panose="020B0503020204020204" pitchFamily="34" charset="-122"/>
                  <a:ea typeface="微软雅黑" panose="020B0503020204020204" pitchFamily="34" charset="-122"/>
                </a:rPr>
                <a:t>节    心理健康的意义与概念</a:t>
              </a:r>
              <a:endParaRPr lang="zh-CN" altLang="en-US" sz="2400" b="1" noProof="1">
                <a:solidFill>
                  <a:srgbClr val="A02795"/>
                </a:solidFill>
                <a:latin typeface="微软雅黑" panose="020B0503020204020204" pitchFamily="34" charset="-122"/>
                <a:ea typeface="微软雅黑" panose="020B0503020204020204" pitchFamily="34" charset="-122"/>
              </a:endParaRPr>
            </a:p>
          </p:txBody>
        </p:sp>
        <p:sp>
          <p:nvSpPr>
            <p:cNvPr id="21" name="椭圆 20"/>
            <p:cNvSpPr/>
            <p:nvPr>
              <p:custDataLst>
                <p:tags r:id="rId6"/>
              </p:custDataLst>
            </p:nvPr>
          </p:nvSpPr>
          <p:spPr>
            <a:xfrm>
              <a:off x="3294744" y="1494973"/>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grpSp>
      <p:grpSp>
        <p:nvGrpSpPr>
          <p:cNvPr id="28679" name="组合 31"/>
          <p:cNvGrpSpPr/>
          <p:nvPr>
            <p:custDataLst>
              <p:tags r:id="rId7"/>
            </p:custDataLst>
          </p:nvPr>
        </p:nvGrpSpPr>
        <p:grpSpPr>
          <a:xfrm>
            <a:off x="3294380" y="4045585"/>
            <a:ext cx="7048500" cy="622300"/>
            <a:chOff x="3294744" y="3448196"/>
            <a:chExt cx="5523517" cy="517889"/>
          </a:xfrm>
        </p:grpSpPr>
        <p:sp>
          <p:nvSpPr>
            <p:cNvPr id="26" name="矩形: 圆角 25"/>
            <p:cNvSpPr/>
            <p:nvPr>
              <p:custDataLst>
                <p:tags r:id="rId8"/>
              </p:custDataLst>
            </p:nvPr>
          </p:nvSpPr>
          <p:spPr>
            <a:xfrm>
              <a:off x="4046828" y="344819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l">
                <a:buClrTx/>
                <a:buSzTx/>
              </a:pPr>
              <a:r>
                <a:rPr lang="zh-CN" altLang="en-US" sz="2400" b="1" strike="noStrike" noProof="1">
                  <a:solidFill>
                    <a:srgbClr val="127FB8"/>
                  </a:solidFill>
                  <a:latin typeface="微软雅黑" panose="020B0503020204020204" pitchFamily="34" charset="-122"/>
                  <a:ea typeface="微软雅黑" panose="020B0503020204020204" pitchFamily="34" charset="-122"/>
                </a:rPr>
                <a:t>第三</a:t>
              </a:r>
              <a:r>
                <a:rPr lang="zh-CN" altLang="en-US" sz="2400" b="1" noProof="1">
                  <a:solidFill>
                    <a:srgbClr val="127FB8"/>
                  </a:solidFill>
                  <a:latin typeface="微软雅黑" panose="020B0503020204020204" pitchFamily="34" charset="-122"/>
                  <a:ea typeface="微软雅黑" panose="020B0503020204020204" pitchFamily="34" charset="-122"/>
                </a:rPr>
                <a:t>节    心理健康的维护与调适方法</a:t>
              </a:r>
              <a:endParaRPr lang="zh-CN" altLang="en-US" sz="2400" b="1" noProof="1">
                <a:solidFill>
                  <a:srgbClr val="127FB8"/>
                </a:solidFill>
                <a:latin typeface="微软雅黑" panose="020B0503020204020204" pitchFamily="34" charset="-122"/>
                <a:ea typeface="微软雅黑" panose="020B0503020204020204" pitchFamily="34" charset="-122"/>
              </a:endParaRPr>
            </a:p>
          </p:txBody>
        </p:sp>
        <p:sp>
          <p:nvSpPr>
            <p:cNvPr id="28" name="椭圆 27"/>
            <p:cNvSpPr/>
            <p:nvPr>
              <p:custDataLst>
                <p:tags r:id="rId9"/>
              </p:custDataLst>
            </p:nvPr>
          </p:nvSpPr>
          <p:spPr>
            <a:xfrm>
              <a:off x="3294744" y="3468915"/>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gr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组合 21"/>
          <p:cNvGrpSpPr/>
          <p:nvPr>
            <p:custDataLst>
              <p:tags r:id="rId1"/>
            </p:custDataLst>
          </p:nvPr>
        </p:nvGrpSpPr>
        <p:grpSpPr>
          <a:xfrm>
            <a:off x="1809750" y="1471613"/>
            <a:ext cx="8131213" cy="877887"/>
            <a:chOff x="1845258" y="1471653"/>
            <a:chExt cx="8130162" cy="878499"/>
          </a:xfrm>
        </p:grpSpPr>
        <p:grpSp>
          <p:nvGrpSpPr>
            <p:cNvPr id="30722" name="组合 18"/>
            <p:cNvGrpSpPr/>
            <p:nvPr/>
          </p:nvGrpSpPr>
          <p:grpSpPr>
            <a:xfrm>
              <a:off x="1845258" y="1471653"/>
              <a:ext cx="1140533" cy="878499"/>
              <a:chOff x="1845258" y="1471653"/>
              <a:chExt cx="1140533" cy="878499"/>
            </a:xfrm>
          </p:grpSpPr>
          <p:sp>
            <p:nvSpPr>
              <p:cNvPr id="32" name="泪滴形 31"/>
              <p:cNvSpPr/>
              <p:nvPr>
                <p:custDataLst>
                  <p:tags r:id="rId2"/>
                </p:custDataLst>
              </p:nvPr>
            </p:nvSpPr>
            <p:spPr>
              <a:xfrm rot="8056488">
                <a:off x="2058302" y="1471653"/>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solidFill>
                    <a:srgbClr val="127FB8"/>
                  </a:solidFill>
                  <a:latin typeface="等线" panose="02010600030101010101" charset="-122"/>
                </a:endParaRPr>
              </a:p>
            </p:txBody>
          </p:sp>
          <p:sp>
            <p:nvSpPr>
              <p:cNvPr id="34" name="等腰三角形 33"/>
              <p:cNvSpPr/>
              <p:nvPr>
                <p:custDataLst>
                  <p:tags r:id="rId3"/>
                </p:custDataLst>
              </p:nvPr>
            </p:nvSpPr>
            <p:spPr>
              <a:xfrm rot="10800000">
                <a:off x="2238543" y="2140397"/>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sp>
            <p:nvSpPr>
              <p:cNvPr id="30725" name="Text Placeholder 5"/>
              <p:cNvSpPr txBox="1"/>
              <p:nvPr>
                <p:custDataLst>
                  <p:tags r:id="rId4"/>
                </p:custDataLst>
              </p:nvPr>
            </p:nvSpPr>
            <p:spPr>
              <a:xfrm>
                <a:off x="1845258" y="1616049"/>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掌握</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30726" name="文本框 1"/>
            <p:cNvSpPr txBox="1"/>
            <p:nvPr>
              <p:custDataLst>
                <p:tags r:id="rId5"/>
              </p:custDataLst>
            </p:nvPr>
          </p:nvSpPr>
          <p:spPr>
            <a:xfrm>
              <a:off x="3032822" y="1702502"/>
              <a:ext cx="6942598" cy="399058"/>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掌握心理健康的概念和大学生心理健康的任务</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grpSp>
        <p:nvGrpSpPr>
          <p:cNvPr id="30727" name="组合 22"/>
          <p:cNvGrpSpPr/>
          <p:nvPr>
            <p:custDataLst>
              <p:tags r:id="rId6"/>
            </p:custDataLst>
          </p:nvPr>
        </p:nvGrpSpPr>
        <p:grpSpPr>
          <a:xfrm>
            <a:off x="1809750" y="2940050"/>
            <a:ext cx="8131213" cy="877888"/>
            <a:chOff x="1845258" y="2971824"/>
            <a:chExt cx="8130162" cy="878499"/>
          </a:xfrm>
        </p:grpSpPr>
        <p:sp>
          <p:nvSpPr>
            <p:cNvPr id="30728" name="文本框 34"/>
            <p:cNvSpPr txBox="1"/>
            <p:nvPr>
              <p:custDataLst>
                <p:tags r:id="rId7"/>
              </p:custDataLst>
            </p:nvPr>
          </p:nvSpPr>
          <p:spPr>
            <a:xfrm>
              <a:off x="3032822" y="3213831"/>
              <a:ext cx="6942598" cy="399058"/>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熟悉大学生心理健康的指标和调适的基本方法</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29" name="组合 17"/>
            <p:cNvGrpSpPr/>
            <p:nvPr/>
          </p:nvGrpSpPr>
          <p:grpSpPr>
            <a:xfrm>
              <a:off x="1845258" y="2971824"/>
              <a:ext cx="1140533" cy="878499"/>
              <a:chOff x="1845258" y="2971824"/>
              <a:chExt cx="1140533" cy="878499"/>
            </a:xfrm>
          </p:grpSpPr>
          <p:sp>
            <p:nvSpPr>
              <p:cNvPr id="40" name="泪滴形 39"/>
              <p:cNvSpPr/>
              <p:nvPr>
                <p:custDataLst>
                  <p:tags r:id="rId8"/>
                </p:custDataLst>
              </p:nvPr>
            </p:nvSpPr>
            <p:spPr>
              <a:xfrm rot="8056488">
                <a:off x="2058302" y="2971824"/>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solidFill>
                    <a:srgbClr val="127FB8"/>
                  </a:solidFill>
                  <a:latin typeface="等线" panose="02010600030101010101" charset="-122"/>
                </a:endParaRPr>
              </a:p>
            </p:txBody>
          </p:sp>
          <p:sp>
            <p:nvSpPr>
              <p:cNvPr id="41" name="等腰三角形 40"/>
              <p:cNvSpPr/>
              <p:nvPr>
                <p:custDataLst>
                  <p:tags r:id="rId9"/>
                </p:custDataLst>
              </p:nvPr>
            </p:nvSpPr>
            <p:spPr>
              <a:xfrm rot="10800000">
                <a:off x="2238543" y="3640568"/>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sp>
            <p:nvSpPr>
              <p:cNvPr id="42" name="Text Placeholder 5"/>
              <p:cNvSpPr txBox="1"/>
              <p:nvPr>
                <p:custDataLst>
                  <p:tags r:id="rId10"/>
                </p:custDataLst>
              </p:nvPr>
            </p:nvSpPr>
            <p:spPr>
              <a:xfrm>
                <a:off x="1845258" y="3116220"/>
                <a:ext cx="1140533" cy="434698"/>
              </a:xfrm>
              <a:prstGeom prst="rect">
                <a:avLst/>
              </a:prstGeom>
              <a:noFill/>
            </p:spPr>
            <p:txBody>
              <a:bodyPr anchor="ctr">
                <a:noAutofit/>
              </a:bodyPr>
              <a:lstStyle>
                <a:lvl1pPr marL="0" indent="0" algn="ctr" defTabSz="914400" rtl="0" eaLnBrk="1" latinLnBrk="0" hangingPunct="1">
                  <a:lnSpc>
                    <a:spcPct val="100000"/>
                  </a:lnSpc>
                  <a:spcBef>
                    <a:spcPts val="0"/>
                  </a:spcBef>
                  <a:buFontTx/>
                  <a:buNone/>
                  <a:defRPr sz="2400" kern="1200">
                    <a:solidFill>
                      <a:schemeClr val="bg1"/>
                    </a:solidFill>
                    <a:latin typeface="+mj-lt"/>
                    <a:ea typeface="+mn-ea"/>
                    <a:cs typeface="+mn-cs"/>
                  </a:defRPr>
                </a:lvl1pPr>
                <a:lvl2pPr marL="685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2057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742565"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2000" b="1" strike="noStrike" noProof="1">
                    <a:latin typeface="微软雅黑" panose="020B0503020204020204" pitchFamily="34" charset="-122"/>
                    <a:ea typeface="微软雅黑" panose="020B0503020204020204" pitchFamily="34" charset="-122"/>
                    <a:cs typeface="+mn-cs"/>
                  </a:rPr>
                  <a:t>熟悉</a:t>
                </a:r>
                <a:endParaRPr kumimoji="1" lang="ja-JP"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grpSp>
      <p:grpSp>
        <p:nvGrpSpPr>
          <p:cNvPr id="30733" name="组合 20"/>
          <p:cNvGrpSpPr/>
          <p:nvPr>
            <p:custDataLst>
              <p:tags r:id="rId11"/>
            </p:custDataLst>
          </p:nvPr>
        </p:nvGrpSpPr>
        <p:grpSpPr>
          <a:xfrm>
            <a:off x="1809750" y="4406900"/>
            <a:ext cx="8143837" cy="879475"/>
            <a:chOff x="1809241" y="4726731"/>
            <a:chExt cx="8143879" cy="878499"/>
          </a:xfrm>
        </p:grpSpPr>
        <p:sp>
          <p:nvSpPr>
            <p:cNvPr id="30734" name="文本框 35"/>
            <p:cNvSpPr txBox="1"/>
            <p:nvPr>
              <p:custDataLst>
                <p:tags r:id="rId12"/>
              </p:custDataLst>
            </p:nvPr>
          </p:nvSpPr>
          <p:spPr>
            <a:xfrm>
              <a:off x="3010946" y="4979440"/>
              <a:ext cx="6942174" cy="398337"/>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了解心理健康的评价与解决途径</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35" name="组合 19"/>
            <p:cNvGrpSpPr/>
            <p:nvPr/>
          </p:nvGrpSpPr>
          <p:grpSpPr>
            <a:xfrm>
              <a:off x="1809241" y="4726731"/>
              <a:ext cx="1140533" cy="878499"/>
              <a:chOff x="1809241" y="4580208"/>
              <a:chExt cx="1140533" cy="878499"/>
            </a:xfrm>
          </p:grpSpPr>
          <p:sp>
            <p:nvSpPr>
              <p:cNvPr id="43" name="泪滴形 42"/>
              <p:cNvSpPr/>
              <p:nvPr>
                <p:custDataLst>
                  <p:tags r:id="rId13"/>
                </p:custDataLst>
              </p:nvPr>
            </p:nvSpPr>
            <p:spPr>
              <a:xfrm rot="8056488">
                <a:off x="2022285" y="4580208"/>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solidFill>
                    <a:srgbClr val="127FB8"/>
                  </a:solidFill>
                  <a:latin typeface="等线" panose="02010600030101010101" charset="-122"/>
                </a:endParaRPr>
              </a:p>
            </p:txBody>
          </p:sp>
          <p:sp>
            <p:nvSpPr>
              <p:cNvPr id="44" name="等腰三角形 43"/>
              <p:cNvSpPr/>
              <p:nvPr>
                <p:custDataLst>
                  <p:tags r:id="rId14"/>
                </p:custDataLst>
              </p:nvPr>
            </p:nvSpPr>
            <p:spPr>
              <a:xfrm rot="10800000">
                <a:off x="2202526" y="5248952"/>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sp>
            <p:nvSpPr>
              <p:cNvPr id="30738" name="Text Placeholder 5"/>
              <p:cNvSpPr txBox="1"/>
              <p:nvPr>
                <p:custDataLst>
                  <p:tags r:id="rId15"/>
                </p:custDataLst>
              </p:nvPr>
            </p:nvSpPr>
            <p:spPr>
              <a:xfrm>
                <a:off x="1809241" y="4724604"/>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了解</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1356115" y="2731119"/>
            <a:ext cx="10288588" cy="706755"/>
          </a:xfrm>
          <a:prstGeom prst="rect">
            <a:avLst/>
          </a:prstGeom>
          <a:noFill/>
          <a:ln w="9525">
            <a:noFill/>
          </a:ln>
        </p:spPr>
        <p:txBody>
          <a:bodyPr>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第一节   心理健康的意义与概念</a:t>
            </a:r>
            <a:endParaRPr lang="zh-CN" altLang="en-US"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59999" y="720000"/>
            <a:ext cx="11498171" cy="415417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一、什么是“健康”</a:t>
            </a:r>
            <a:endParaRPr lang="zh-CN" altLang="en-US" sz="32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1948年，世界卫生组织（WHO）在成立时的宪章中指出：“健康乃是一种身体上、心理上和社会上的完满状态，而不仅仅是没有疾病和虚弱的现象。”。</a:t>
            </a:r>
            <a:endParaRPr lang="zh-CN" altLang="en-US"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Health is a state of complete physical, mental and social well-being and not merely the absence of disease or infirmity.</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心理健康是</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健康</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不可或缺的一部分。 </a:t>
            </a:r>
            <a:endParaRPr lang="zh-CN" altLang="en-US" sz="2400"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527200" cy="3599815"/>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二、什么是“心理健康”</a:t>
            </a:r>
            <a:endParaRPr lang="zh-CN" altLang="en-US" sz="3200" b="1" dirty="0">
              <a:solidFill>
                <a:srgbClr val="127FB8"/>
              </a:solidFill>
              <a:latin typeface="微软雅黑" panose="020B0503020204020204" pitchFamily="34" charset="-122"/>
              <a:ea typeface="微软雅黑" panose="020B0503020204020204" pitchFamily="34" charset="-122"/>
            </a:endParaRPr>
          </a:p>
          <a:p>
            <a:pPr indent="803275">
              <a:lnSpc>
                <a:spcPct val="150000"/>
              </a:lnSpc>
            </a:pPr>
            <a:r>
              <a:rPr sz="2400" dirty="0">
                <a:latin typeface="微软雅黑" panose="020B0503020204020204" pitchFamily="34" charset="-122"/>
                <a:ea typeface="微软雅黑" panose="020B0503020204020204" pitchFamily="34" charset="-122"/>
              </a:rPr>
              <a:t>心理健康（mental health）又称之为精神健康，是相对于躯体健康的概念</a:t>
            </a:r>
            <a:r>
              <a:rPr lang="zh-CN" sz="2400" dirty="0">
                <a:latin typeface="微软雅黑" panose="020B0503020204020204" pitchFamily="34" charset="-122"/>
                <a:ea typeface="微软雅黑" panose="020B0503020204020204" pitchFamily="34" charset="-122"/>
              </a:rPr>
              <a:t>。</a:t>
            </a:r>
            <a:endParaRPr lang="zh-CN" sz="2400" dirty="0">
              <a:latin typeface="微软雅黑" panose="020B0503020204020204" pitchFamily="34" charset="-122"/>
              <a:ea typeface="微软雅黑" panose="020B0503020204020204" pitchFamily="34" charset="-122"/>
            </a:endParaRPr>
          </a:p>
          <a:p>
            <a:pPr indent="803275">
              <a:lnSpc>
                <a:spcPct val="150000"/>
              </a:lnSpc>
            </a:pPr>
            <a:r>
              <a:rPr sz="2400" dirty="0">
                <a:latin typeface="微软雅黑" panose="020B0503020204020204" pitchFamily="34" charset="-122"/>
                <a:ea typeface="微软雅黑" panose="020B0503020204020204" pitchFamily="34" charset="-122"/>
              </a:rPr>
              <a:t>1946年的第三届国际心理卫生大会将心理健康定义为：“在身体、智能及情感上与他人的心理健康不相矛盾的范围内，将个人的心境发展成最佳的状态。”</a:t>
            </a:r>
            <a:endParaRPr sz="2400" dirty="0">
              <a:latin typeface="微软雅黑" panose="020B0503020204020204" pitchFamily="34" charset="-122"/>
              <a:ea typeface="微软雅黑" panose="020B0503020204020204" pitchFamily="34" charset="-122"/>
            </a:endParaRPr>
          </a:p>
          <a:p>
            <a:pPr indent="803275">
              <a:lnSpc>
                <a:spcPct val="150000"/>
              </a:lnSpc>
            </a:pPr>
            <a:r>
              <a:rPr sz="2400" dirty="0">
                <a:latin typeface="微软雅黑" panose="020B0503020204020204" pitchFamily="34" charset="-122"/>
                <a:ea typeface="微软雅黑" panose="020B0503020204020204" pitchFamily="34" charset="-122"/>
              </a:rPr>
              <a:t>《简明不列颠百科全书》认为，心理健康是指个体心理活动在自身环境条件许可范围内所能达到的最佳状态，而不是指一种绝对的十全十美的状态。</a:t>
            </a:r>
            <a:endParaRPr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483657" cy="3876675"/>
          </a:xfrm>
          <a:prstGeom prst="rect">
            <a:avLst/>
          </a:prstGeom>
          <a:noFill/>
          <a:ln w="9525">
            <a:noFill/>
          </a:ln>
        </p:spPr>
        <p:txBody>
          <a:bodyPr wrap="square">
            <a:spAutoFit/>
          </a:bodyPr>
          <a:lstStyle/>
          <a:p>
            <a:pPr indent="803275">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理解心理健康的要点：</a:t>
            </a:r>
            <a:endParaRPr lang="zh-CN" altLang="en-US" sz="2400" b="1" dirty="0">
              <a:solidFill>
                <a:srgbClr val="127FB8"/>
              </a:solidFill>
              <a:latin typeface="微软雅黑" panose="020B0503020204020204" pitchFamily="34" charset="-122"/>
              <a:ea typeface="微软雅黑" panose="020B0503020204020204" pitchFamily="34" charset="-122"/>
            </a:endParaRPr>
          </a:p>
          <a:p>
            <a:pPr indent="803275">
              <a:lnSpc>
                <a:spcPct val="150000"/>
              </a:lnSpc>
            </a:pPr>
            <a:r>
              <a:rPr lang="en-US" sz="2000" dirty="0">
                <a:latin typeface="微软雅黑" panose="020B0503020204020204" pitchFamily="34" charset="-122"/>
                <a:ea typeface="微软雅黑" panose="020B0503020204020204" pitchFamily="34" charset="-122"/>
              </a:rPr>
              <a:t>1.</a:t>
            </a:r>
            <a:r>
              <a:rPr sz="2000" dirty="0">
                <a:latin typeface="微软雅黑" panose="020B0503020204020204" pitchFamily="34" charset="-122"/>
                <a:ea typeface="微软雅黑" panose="020B0503020204020204" pitchFamily="34" charset="-122"/>
              </a:rPr>
              <a:t>心理健康是要求一个人在生存与发展方面的最佳状态，而不一定是永恒的完美无缺</a:t>
            </a:r>
            <a:r>
              <a:rPr lang="zh-CN" sz="2000" dirty="0">
                <a:latin typeface="微软雅黑" panose="020B0503020204020204" pitchFamily="34" charset="-122"/>
                <a:ea typeface="微软雅黑" panose="020B0503020204020204" pitchFamily="34" charset="-122"/>
              </a:rPr>
              <a:t>的</a:t>
            </a:r>
            <a:r>
              <a:rPr sz="2000" dirty="0">
                <a:latin typeface="微软雅黑" panose="020B0503020204020204" pitchFamily="34" charset="-122"/>
                <a:ea typeface="微软雅黑" panose="020B0503020204020204" pitchFamily="34" charset="-122"/>
              </a:rPr>
              <a:t>状态，具有身心缺陷的人也可以追而求之，其目的是尽可能达到的良好状态。</a:t>
            </a:r>
            <a:endParaRPr sz="2000" dirty="0">
              <a:latin typeface="微软雅黑" panose="020B0503020204020204" pitchFamily="34" charset="-122"/>
              <a:ea typeface="微软雅黑" panose="020B0503020204020204" pitchFamily="34" charset="-122"/>
            </a:endParaRPr>
          </a:p>
          <a:p>
            <a:pPr indent="803275">
              <a:lnSpc>
                <a:spcPct val="150000"/>
              </a:lnSpc>
            </a:pPr>
            <a:r>
              <a:rPr lang="en-US" sz="2000" dirty="0">
                <a:latin typeface="微软雅黑" panose="020B0503020204020204" pitchFamily="34" charset="-122"/>
                <a:ea typeface="微软雅黑" panose="020B0503020204020204" pitchFamily="34" charset="-122"/>
              </a:rPr>
              <a:t>2.</a:t>
            </a:r>
            <a:r>
              <a:rPr sz="2000" dirty="0">
                <a:latin typeface="微软雅黑" panose="020B0503020204020204" pitchFamily="34" charset="-122"/>
                <a:ea typeface="微软雅黑" panose="020B0503020204020204" pitchFamily="34" charset="-122"/>
              </a:rPr>
              <a:t>心理健康绝不仅限于没有心理疾病或是心理上的安宁，它还要求良好的社会适应能力，具有追求更高境界和最大发展的动力。</a:t>
            </a:r>
            <a:endParaRPr sz="2000" dirty="0">
              <a:latin typeface="微软雅黑" panose="020B0503020204020204" pitchFamily="34" charset="-122"/>
              <a:ea typeface="微软雅黑" panose="020B0503020204020204" pitchFamily="34" charset="-122"/>
            </a:endParaRPr>
          </a:p>
          <a:p>
            <a:pPr indent="803275">
              <a:lnSpc>
                <a:spcPct val="150000"/>
              </a:lnSpc>
            </a:pPr>
            <a:r>
              <a:rPr lang="en-US" sz="2000" dirty="0">
                <a:latin typeface="微软雅黑" panose="020B0503020204020204" pitchFamily="34" charset="-122"/>
                <a:ea typeface="微软雅黑" panose="020B0503020204020204" pitchFamily="34" charset="-122"/>
              </a:rPr>
              <a:t>3.</a:t>
            </a:r>
            <a:r>
              <a:rPr sz="2000" dirty="0">
                <a:latin typeface="微软雅黑" panose="020B0503020204020204" pitchFamily="34" charset="-122"/>
                <a:ea typeface="微软雅黑" panose="020B0503020204020204" pitchFamily="34" charset="-122"/>
              </a:rPr>
              <a:t>心理健康是一个相对的状态。人的心理随着环境的变化有相应的改变是正常现象，但是这种变化应该是适度的、适时和良性的反应。 </a:t>
            </a:r>
            <a:endParaRPr sz="2000" dirty="0">
              <a:latin typeface="微软雅黑" panose="020B0503020204020204" pitchFamily="34" charset="-122"/>
              <a:ea typeface="微软雅黑" panose="020B0503020204020204" pitchFamily="34" charset="-122"/>
            </a:endParaRPr>
          </a:p>
          <a:p>
            <a:pPr indent="803275">
              <a:lnSpc>
                <a:spcPct val="150000"/>
              </a:lnSpc>
            </a:pPr>
            <a:r>
              <a:rPr lang="en-US" sz="2000" dirty="0">
                <a:latin typeface="微软雅黑" panose="020B0503020204020204" pitchFamily="34" charset="-122"/>
                <a:ea typeface="微软雅黑" panose="020B0503020204020204" pitchFamily="34" charset="-122"/>
              </a:rPr>
              <a:t>4.</a:t>
            </a:r>
            <a:r>
              <a:rPr sz="2000" dirty="0">
                <a:latin typeface="微软雅黑" panose="020B0503020204020204" pitchFamily="34" charset="-122"/>
                <a:ea typeface="微软雅黑" panose="020B0503020204020204" pitchFamily="34" charset="-122"/>
              </a:rPr>
              <a:t>心理健康是一动态的变化和发展过程，因此它与同躯体健康一样需要终身维护。  </a:t>
            </a:r>
            <a:endParaRPr sz="20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59999" y="720000"/>
            <a:ext cx="11469143" cy="498475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三、心理健康的标准   </a:t>
            </a:r>
            <a:endParaRPr lang="zh-CN" altLang="en-US" sz="32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000" b="1" dirty="0">
                <a:solidFill>
                  <a:srgbClr val="A02795"/>
                </a:solidFill>
                <a:latin typeface="微软雅黑" panose="020B0503020204020204" pitchFamily="34" charset="-122"/>
                <a:ea typeface="微软雅黑" panose="020B0503020204020204" pitchFamily="34" charset="-122"/>
              </a:rPr>
              <a:t>        </a:t>
            </a:r>
            <a:r>
              <a:rPr sz="2000" dirty="0">
                <a:latin typeface="微软雅黑" panose="020B0503020204020204" pitchFamily="34" charset="-122"/>
                <a:ea typeface="微软雅黑" panose="020B0503020204020204" pitchFamily="34" charset="-122"/>
              </a:rPr>
              <a:t>1.正常的标准</a:t>
            </a:r>
            <a:r>
              <a:rPr lang="zh-CN" sz="2000" dirty="0">
                <a:latin typeface="微软雅黑" panose="020B0503020204020204" pitchFamily="34" charset="-122"/>
                <a:ea typeface="微软雅黑" panose="020B0503020204020204" pitchFamily="34" charset="-122"/>
              </a:rPr>
              <a:t>：</a:t>
            </a:r>
            <a:r>
              <a:rPr sz="2000" dirty="0">
                <a:latin typeface="微软雅黑" panose="020B0503020204020204" pitchFamily="34" charset="-122"/>
                <a:ea typeface="微软雅黑" panose="020B0503020204020204" pitchFamily="34" charset="-122"/>
              </a:rPr>
              <a:t>要求一个人在心理的各个方面都能达到非常完美无缺的理想状态，常被称为完美的标准。 </a:t>
            </a:r>
            <a:endParaRPr sz="2000" dirty="0">
              <a:latin typeface="微软雅黑" panose="020B0503020204020204" pitchFamily="34" charset="-122"/>
              <a:ea typeface="微软雅黑" panose="020B0503020204020204" pitchFamily="34" charset="-122"/>
            </a:endParaRPr>
          </a:p>
          <a:p>
            <a:pPr>
              <a:lnSpc>
                <a:spcPct val="150000"/>
              </a:lnSpc>
            </a:pPr>
            <a:r>
              <a:rPr lang="zh-CN" sz="2000" dirty="0">
                <a:latin typeface="微软雅黑" panose="020B0503020204020204" pitchFamily="34" charset="-122"/>
                <a:ea typeface="微软雅黑" panose="020B0503020204020204" pitchFamily="34" charset="-122"/>
              </a:rPr>
              <a:t>        </a:t>
            </a:r>
            <a:r>
              <a:rPr sz="2000" dirty="0">
                <a:latin typeface="微软雅黑" panose="020B0503020204020204" pitchFamily="34" charset="-122"/>
                <a:ea typeface="微软雅黑" panose="020B0503020204020204" pitchFamily="34" charset="-122"/>
              </a:rPr>
              <a:t>2.异常的标准</a:t>
            </a:r>
            <a:r>
              <a:rPr lang="zh-CN" sz="2000" dirty="0">
                <a:latin typeface="微软雅黑" panose="020B0503020204020204" pitchFamily="34" charset="-122"/>
                <a:ea typeface="微软雅黑" panose="020B0503020204020204" pitchFamily="34" charset="-122"/>
              </a:rPr>
              <a:t>：</a:t>
            </a:r>
            <a:r>
              <a:rPr sz="2000" dirty="0">
                <a:latin typeface="微软雅黑" panose="020B0503020204020204" pitchFamily="34" charset="-122"/>
                <a:ea typeface="微软雅黑" panose="020B0503020204020204" pitchFamily="34" charset="-122"/>
              </a:rPr>
              <a:t>用于判断一个人的心理是否存在着异常心理或心理疾病。</a:t>
            </a:r>
            <a:endParaRPr sz="2000" dirty="0">
              <a:latin typeface="微软雅黑" panose="020B0503020204020204" pitchFamily="34" charset="-122"/>
              <a:ea typeface="微软雅黑" panose="020B0503020204020204" pitchFamily="34" charset="-122"/>
            </a:endParaRPr>
          </a:p>
          <a:p>
            <a:pPr>
              <a:lnSpc>
                <a:spcPct val="150000"/>
              </a:lnSpc>
            </a:pPr>
            <a:r>
              <a:rPr sz="2000" dirty="0">
                <a:latin typeface="微软雅黑" panose="020B0503020204020204" pitchFamily="34" charset="-122"/>
                <a:ea typeface="微软雅黑" panose="020B0503020204020204" pitchFamily="34" charset="-122"/>
              </a:rPr>
              <a:t>        3.社会的标准</a:t>
            </a:r>
            <a:r>
              <a:rPr lang="zh-CN" sz="2000" dirty="0">
                <a:latin typeface="微软雅黑" panose="020B0503020204020204" pitchFamily="34" charset="-122"/>
                <a:ea typeface="微软雅黑" panose="020B0503020204020204" pitchFamily="34" charset="-122"/>
              </a:rPr>
              <a:t>：</a:t>
            </a:r>
            <a:r>
              <a:rPr sz="2000" dirty="0">
                <a:latin typeface="微软雅黑" panose="020B0503020204020204" pitchFamily="34" charset="-122"/>
                <a:ea typeface="微软雅黑" panose="020B0503020204020204" pitchFamily="34" charset="-122"/>
              </a:rPr>
              <a:t>个体的心理健康</a:t>
            </a:r>
            <a:r>
              <a:rPr lang="zh-CN" sz="2000" dirty="0">
                <a:latin typeface="微软雅黑" panose="020B0503020204020204" pitchFamily="34" charset="-122"/>
                <a:ea typeface="微软雅黑" panose="020B0503020204020204" pitchFamily="34" charset="-122"/>
              </a:rPr>
              <a:t>比躯体健康要</a:t>
            </a:r>
            <a:r>
              <a:rPr sz="2000" dirty="0">
                <a:latin typeface="微软雅黑" panose="020B0503020204020204" pitchFamily="34" charset="-122"/>
                <a:ea typeface="微软雅黑" panose="020B0503020204020204" pitchFamily="34" charset="-122"/>
              </a:rPr>
              <a:t>更多地影响他人与社会。这</a:t>
            </a:r>
            <a:r>
              <a:rPr lang="zh-CN" sz="2000" dirty="0">
                <a:latin typeface="微软雅黑" panose="020B0503020204020204" pitchFamily="34" charset="-122"/>
                <a:ea typeface="微软雅黑" panose="020B0503020204020204" pitchFamily="34" charset="-122"/>
              </a:rPr>
              <a:t>要求</a:t>
            </a:r>
            <a:r>
              <a:rPr sz="2000" dirty="0">
                <a:latin typeface="微软雅黑" panose="020B0503020204020204" pitchFamily="34" charset="-122"/>
                <a:ea typeface="微软雅黑" panose="020B0503020204020204" pitchFamily="34" charset="-122"/>
              </a:rPr>
              <a:t>每</a:t>
            </a:r>
            <a:r>
              <a:rPr lang="zh-CN" sz="2000" dirty="0">
                <a:latin typeface="微软雅黑" panose="020B0503020204020204" pitchFamily="34" charset="-122"/>
                <a:ea typeface="微软雅黑" panose="020B0503020204020204" pitchFamily="34" charset="-122"/>
              </a:rPr>
              <a:t>一</a:t>
            </a:r>
            <a:r>
              <a:rPr sz="2000" dirty="0">
                <a:latin typeface="微软雅黑" panose="020B0503020204020204" pitchFamily="34" charset="-122"/>
                <a:ea typeface="微软雅黑" panose="020B0503020204020204" pitchFamily="34" charset="-122"/>
              </a:rPr>
              <a:t>个人都必须具有接受其所处的基本社会规范、习俗、文化和法律要求，并要将其内化并得到社会的认可。</a:t>
            </a:r>
            <a:endParaRPr sz="2000" dirty="0">
              <a:latin typeface="微软雅黑" panose="020B0503020204020204" pitchFamily="34" charset="-122"/>
              <a:ea typeface="微软雅黑" panose="020B0503020204020204" pitchFamily="34" charset="-122"/>
            </a:endParaRPr>
          </a:p>
          <a:p>
            <a:pPr>
              <a:lnSpc>
                <a:spcPct val="150000"/>
              </a:lnSpc>
            </a:pPr>
            <a:r>
              <a:rPr sz="2000" dirty="0">
                <a:latin typeface="微软雅黑" panose="020B0503020204020204" pitchFamily="34" charset="-122"/>
                <a:ea typeface="微软雅黑" panose="020B0503020204020204" pitchFamily="34" charset="-122"/>
              </a:rPr>
              <a:t>        4.操作性标准</a:t>
            </a:r>
            <a:r>
              <a:rPr lang="zh-CN" sz="2000" dirty="0">
                <a:latin typeface="微软雅黑" panose="020B0503020204020204" pitchFamily="34" charset="-122"/>
                <a:ea typeface="微软雅黑" panose="020B0503020204020204" pitchFamily="34" charset="-122"/>
              </a:rPr>
              <a:t>：</a:t>
            </a:r>
            <a:r>
              <a:rPr sz="2000" dirty="0">
                <a:latin typeface="微软雅黑" panose="020B0503020204020204" pitchFamily="34" charset="-122"/>
                <a:ea typeface="微软雅黑" panose="020B0503020204020204" pitchFamily="34" charset="-122"/>
              </a:rPr>
              <a:t>这</a:t>
            </a:r>
            <a:r>
              <a:rPr lang="zh-CN" sz="2000" dirty="0">
                <a:latin typeface="微软雅黑" panose="020B0503020204020204" pitchFamily="34" charset="-122"/>
                <a:ea typeface="微软雅黑" panose="020B0503020204020204" pitchFamily="34" charset="-122"/>
              </a:rPr>
              <a:t>是</a:t>
            </a:r>
            <a:r>
              <a:rPr sz="2000" dirty="0">
                <a:latin typeface="微软雅黑" panose="020B0503020204020204" pitchFamily="34" charset="-122"/>
                <a:ea typeface="微软雅黑" panose="020B0503020204020204" pitchFamily="34" charset="-122"/>
              </a:rPr>
              <a:t>作者提出心理健康的</a:t>
            </a:r>
            <a:r>
              <a:rPr lang="zh-CN" sz="2000" dirty="0">
                <a:latin typeface="微软雅黑" panose="020B0503020204020204" pitchFamily="34" charset="-122"/>
                <a:ea typeface="微软雅黑" panose="020B0503020204020204" pitchFamily="34" charset="-122"/>
              </a:rPr>
              <a:t>两个简明判别标准：</a:t>
            </a:r>
            <a:endParaRPr lang="zh-CN" sz="2000" dirty="0">
              <a:latin typeface="微软雅黑" panose="020B0503020204020204" pitchFamily="34" charset="-122"/>
              <a:ea typeface="微软雅黑" panose="020B0503020204020204" pitchFamily="34" charset="-122"/>
            </a:endParaRPr>
          </a:p>
          <a:p>
            <a:pPr>
              <a:lnSpc>
                <a:spcPct val="150000"/>
              </a:lnSpc>
            </a:pPr>
            <a:r>
              <a:rPr lang="zh-CN" sz="2000" dirty="0">
                <a:latin typeface="微软雅黑" panose="020B0503020204020204" pitchFamily="34" charset="-122"/>
                <a:ea typeface="微软雅黑" panose="020B0503020204020204" pitchFamily="34" charset="-122"/>
              </a:rPr>
              <a:t>        </a:t>
            </a:r>
            <a:r>
              <a:rPr sz="2000" dirty="0">
                <a:latin typeface="微软雅黑" panose="020B0503020204020204" pitchFamily="34" charset="-122"/>
                <a:ea typeface="微软雅黑" panose="020B0503020204020204" pitchFamily="34" charset="-122"/>
              </a:rPr>
              <a:t>最低标准：第一，你的心理与行为对你自己有没有伤害？第二，你的心理与行为对别人有没有伤害？</a:t>
            </a:r>
            <a:r>
              <a:rPr lang="zh-CN" sz="2000" dirty="0">
                <a:latin typeface="微软雅黑" panose="020B0503020204020204" pitchFamily="34" charset="-122"/>
                <a:ea typeface="微软雅黑" panose="020B0503020204020204" pitchFamily="34" charset="-122"/>
              </a:rPr>
              <a:t>要求做到没有伤害。</a:t>
            </a:r>
            <a:endParaRPr lang="zh-CN" sz="2000" dirty="0">
              <a:latin typeface="微软雅黑" panose="020B0503020204020204" pitchFamily="34" charset="-122"/>
              <a:ea typeface="微软雅黑" panose="020B0503020204020204" pitchFamily="34" charset="-122"/>
            </a:endParaRPr>
          </a:p>
          <a:p>
            <a:pPr>
              <a:lnSpc>
                <a:spcPct val="150000"/>
              </a:lnSpc>
            </a:pPr>
            <a:r>
              <a:rPr lang="zh-CN" sz="2000" dirty="0">
                <a:latin typeface="微软雅黑" panose="020B0503020204020204" pitchFamily="34" charset="-122"/>
                <a:ea typeface="微软雅黑" panose="020B0503020204020204" pitchFamily="34" charset="-122"/>
              </a:rPr>
              <a:t>        </a:t>
            </a:r>
            <a:r>
              <a:rPr sz="2000" dirty="0">
                <a:latin typeface="微软雅黑" panose="020B0503020204020204" pitchFamily="34" charset="-122"/>
                <a:ea typeface="微软雅黑" panose="020B0503020204020204" pitchFamily="34" charset="-122"/>
              </a:rPr>
              <a:t>最高标准：你的心态是否有利于你获得最好的发展？</a:t>
            </a:r>
            <a:r>
              <a:rPr lang="zh-CN" sz="2000" dirty="0">
                <a:latin typeface="微软雅黑" panose="020B0503020204020204" pitchFamily="34" charset="-122"/>
                <a:ea typeface="微软雅黑" panose="020B0503020204020204" pitchFamily="34" charset="-122"/>
              </a:rPr>
              <a:t>要求达到最好的发展。</a:t>
            </a:r>
            <a:endParaRPr lang="zh-CN" sz="20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628650" y="806450"/>
            <a:ext cx="10934700" cy="221488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三、心理健康的标准</a:t>
            </a:r>
            <a:r>
              <a:rPr lang="zh-CN" altLang="en-US" sz="3200" b="1" dirty="0">
                <a:solidFill>
                  <a:srgbClr val="A02795"/>
                </a:solidFill>
                <a:latin typeface="微软雅黑" panose="020B0503020204020204" pitchFamily="34" charset="-122"/>
                <a:ea typeface="微软雅黑" panose="020B0503020204020204" pitchFamily="34" charset="-122"/>
              </a:rPr>
              <a:t>   </a:t>
            </a:r>
            <a:endParaRPr lang="zh-CN" altLang="en-US" sz="3200" b="1" dirty="0">
              <a:solidFill>
                <a:srgbClr val="A02795"/>
              </a:solidFill>
              <a:latin typeface="微软雅黑" panose="020B0503020204020204" pitchFamily="34" charset="-122"/>
              <a:ea typeface="微软雅黑" panose="020B0503020204020204" pitchFamily="34" charset="-122"/>
            </a:endParaRPr>
          </a:p>
          <a:p>
            <a:pPr>
              <a:lnSpc>
                <a:spcPct val="150000"/>
              </a:lnSpc>
            </a:pPr>
            <a:r>
              <a:rPr lang="zh-CN" altLang="en-US" sz="2000" b="1" dirty="0">
                <a:solidFill>
                  <a:srgbClr val="A02795"/>
                </a:solidFill>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双因素标准。心理健康不仅仅是心理疾病的缺失，也不仅仅是拥有较高的主观幸福感，而是两者结合的更完全的状态。心理健康的积极指标（如生活满意度、主观幸福感）和消极指标（如抑郁、焦虑等精神病理学症状）作为相互独立但又相互关联的结构，是一对统一体。</a:t>
            </a:r>
            <a:endParaRPr lang="zh-CN" altLang="en-US" sz="20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2134235" y="3021330"/>
            <a:ext cx="6329680" cy="3336925"/>
          </a:xfrm>
          <a:prstGeom prst="rect">
            <a:avLst/>
          </a:prstGeom>
        </p:spPr>
      </p:pic>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59999" y="720000"/>
            <a:ext cx="11498171" cy="4154170"/>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四、心理健康的评价方法与途径</a:t>
            </a:r>
            <a:endParaRPr lang="zh-CN" altLang="en-US" sz="32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A02795"/>
                </a:solidFill>
                <a:latin typeface="微软雅黑" panose="020B0503020204020204" pitchFamily="34" charset="-122"/>
                <a:ea typeface="微软雅黑" panose="020B0503020204020204" pitchFamily="34" charset="-122"/>
              </a:rPr>
              <a:t>       </a:t>
            </a:r>
            <a:r>
              <a:rPr sz="2400" dirty="0">
                <a:latin typeface="微软雅黑" panose="020B0503020204020204" pitchFamily="34" charset="-122"/>
                <a:ea typeface="微软雅黑" panose="020B0503020204020204" pitchFamily="34" charset="-122"/>
              </a:rPr>
              <a:t>1.自我评价</a:t>
            </a:r>
            <a:r>
              <a:rPr lang="zh-CN" sz="2400" dirty="0">
                <a:latin typeface="微软雅黑" panose="020B0503020204020204" pitchFamily="34" charset="-122"/>
                <a:ea typeface="微软雅黑" panose="020B0503020204020204" pitchFamily="34" charset="-122"/>
              </a:rPr>
              <a:t>：</a:t>
            </a:r>
            <a:r>
              <a:rPr sz="2400" dirty="0">
                <a:latin typeface="微软雅黑" panose="020B0503020204020204" pitchFamily="34" charset="-122"/>
                <a:ea typeface="微软雅黑" panose="020B0503020204020204" pitchFamily="34" charset="-122"/>
              </a:rPr>
              <a:t>是根据自己的感觉，</a:t>
            </a:r>
            <a:r>
              <a:rPr lang="zh-CN" sz="2400" dirty="0">
                <a:latin typeface="微软雅黑" panose="020B0503020204020204" pitchFamily="34" charset="-122"/>
                <a:ea typeface="微软雅黑" panose="020B0503020204020204" pitchFamily="34" charset="-122"/>
              </a:rPr>
              <a:t>通过</a:t>
            </a:r>
            <a:r>
              <a:rPr sz="2400" dirty="0">
                <a:latin typeface="微软雅黑" panose="020B0503020204020204" pitchFamily="34" charset="-122"/>
                <a:ea typeface="微软雅黑" panose="020B0503020204020204" pitchFamily="34" charset="-122"/>
              </a:rPr>
              <a:t>自我体验标准分析和判断自己心理健康状况的过程。</a:t>
            </a:r>
            <a:endParaRPr sz="2400" dirty="0">
              <a:latin typeface="微软雅黑" panose="020B0503020204020204" pitchFamily="34" charset="-122"/>
              <a:ea typeface="微软雅黑" panose="020B0503020204020204" pitchFamily="34" charset="-122"/>
            </a:endParaRPr>
          </a:p>
          <a:p>
            <a:pPr>
              <a:lnSpc>
                <a:spcPct val="150000"/>
              </a:lnSpc>
            </a:pPr>
            <a:r>
              <a:rPr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他人评价：是通过熟悉自己的人进行评价的过程，是弥补了自我评价不足。   </a:t>
            </a:r>
            <a:endParaRPr lang="zh-CN" altLang="en-US"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3.专家评价：是通过训练有素的专业人员，运用心理学的理论与方法，包括心理检查、心理测量和心理障碍诊断等方法，对人的心理与行为若干方面或广泛方面进行评估的过程。</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矩形 15"/>
          <p:cNvSpPr/>
          <p:nvPr/>
        </p:nvSpPr>
        <p:spPr>
          <a:xfrm>
            <a:off x="1043892" y="3054497"/>
            <a:ext cx="10288588" cy="706755"/>
          </a:xfrm>
          <a:prstGeom prst="rect">
            <a:avLst/>
          </a:prstGeom>
          <a:noFill/>
          <a:ln w="9525">
            <a:noFill/>
          </a:ln>
        </p:spPr>
        <p:txBody>
          <a:bodyPr>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第二节  大学生心理健康的标准与常见问题</a:t>
            </a:r>
            <a:endParaRPr lang="zh-CN" altLang="en-US"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587375" y="535940"/>
            <a:ext cx="11017250" cy="4615815"/>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一、大学生心理健康标准</a:t>
            </a:r>
            <a:endParaRPr lang="zh-CN" altLang="en-US" sz="3200" b="1" dirty="0">
              <a:solidFill>
                <a:srgbClr val="A02795"/>
              </a:solidFill>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A02795"/>
                </a:solidFill>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sym typeface="+mn-ea"/>
              </a:rPr>
              <a:t>1.浓厚的学习兴趣和较高的效率 。</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sym typeface="+mn-ea"/>
              </a:rPr>
              <a:t>       2.正确的自我意识并悦纳自我。</a:t>
            </a:r>
            <a:endParaRPr lang="zh-CN" altLang="en-US"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sym typeface="+mn-ea"/>
              </a:rPr>
              <a:t>       3.正确的社会认知而不歪曲。</a:t>
            </a:r>
            <a:endParaRPr lang="zh-CN" altLang="en-US"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sym typeface="+mn-ea"/>
              </a:rPr>
              <a:t>       4.良好的心境并能控制情绪。</a:t>
            </a:r>
            <a:endParaRPr lang="zh-CN" altLang="en-US"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sym typeface="+mn-ea"/>
              </a:rPr>
              <a:t>       5.善于交往并保持和谐的人际关系。</a:t>
            </a:r>
            <a:endParaRPr lang="zh-CN" altLang="en-US"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sym typeface="+mn-ea"/>
              </a:rPr>
              <a:t>       6.能保持完整统一的人格结构 。</a:t>
            </a:r>
            <a:endParaRPr lang="zh-CN" altLang="en-US"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sym typeface="+mn-ea"/>
              </a:rPr>
              <a:t>       7.具有良好的社会适应能力 。</a:t>
            </a:r>
            <a:endParaRPr lang="zh-CN" altLang="en-US"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sym typeface="+mn-ea"/>
              </a:rPr>
              <a:t>       8.少有心理障碍和不良习惯 </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732790" y="874395"/>
            <a:ext cx="10300970" cy="3415030"/>
          </a:xfrm>
          <a:prstGeom prst="rect">
            <a:avLst/>
          </a:prstGeom>
          <a:noFill/>
          <a:ln w="9525">
            <a:noFill/>
          </a:ln>
        </p:spPr>
        <p:txBody>
          <a:bodyPr wrap="square">
            <a:spAutoFit/>
          </a:bodyPr>
          <a:lstStyle/>
          <a:p>
            <a:pPr>
              <a:lnSpc>
                <a:spcPct val="150000"/>
              </a:lnSpc>
            </a:pPr>
            <a:r>
              <a:rPr lang="zh-CN" altLang="en-US" sz="3200" b="1" dirty="0">
                <a:solidFill>
                  <a:srgbClr val="A02795"/>
                </a:solidFill>
                <a:latin typeface="微软雅黑" panose="020B0503020204020204" pitchFamily="34" charset="-122"/>
                <a:ea typeface="微软雅黑" panose="020B0503020204020204" pitchFamily="34" charset="-122"/>
              </a:rPr>
              <a:t>    </a:t>
            </a:r>
            <a:r>
              <a:rPr lang="zh-CN" altLang="en-US" sz="3200" b="1" dirty="0">
                <a:solidFill>
                  <a:srgbClr val="127FB8"/>
                </a:solidFill>
                <a:latin typeface="微软雅黑" panose="020B0503020204020204" pitchFamily="34" charset="-122"/>
                <a:ea typeface="微软雅黑" panose="020B0503020204020204" pitchFamily="34" charset="-122"/>
              </a:rPr>
              <a:t>二、正确理解大学生心理健康标准</a:t>
            </a:r>
            <a:endParaRPr lang="zh-CN" altLang="en-US" sz="3200" b="1" dirty="0">
              <a:solidFill>
                <a:srgbClr val="A02795"/>
              </a:solidFill>
              <a:latin typeface="微软雅黑" panose="020B0503020204020204" pitchFamily="34" charset="-122"/>
              <a:ea typeface="微软雅黑" panose="020B0503020204020204" pitchFamily="34" charset="-122"/>
            </a:endParaRPr>
          </a:p>
          <a:p>
            <a:pPr>
              <a:lnSpc>
                <a:spcPct val="150000"/>
              </a:lnSpc>
            </a:pPr>
            <a:endParaRPr lang="zh-CN" altLang="en-US" sz="1200" b="1" dirty="0">
              <a:solidFill>
                <a:srgbClr val="A02795"/>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tx1"/>
                </a:solidFill>
                <a:latin typeface="微软雅黑" panose="020B0503020204020204" pitchFamily="34" charset="-122"/>
                <a:ea typeface="微软雅黑" panose="020B0503020204020204" pitchFamily="34" charset="-122"/>
              </a:rPr>
              <a:t>       </a:t>
            </a:r>
            <a:r>
              <a:rPr lang="en-US" altLang="zh-CN" sz="2000" dirty="0">
                <a:solidFill>
                  <a:schemeClr val="tx1"/>
                </a:solidFill>
                <a:latin typeface="微软雅黑" panose="020B0503020204020204" pitchFamily="34" charset="-122"/>
                <a:ea typeface="微软雅黑" panose="020B0503020204020204" pitchFamily="34" charset="-122"/>
              </a:rPr>
              <a:t>1.</a:t>
            </a:r>
            <a:r>
              <a:rPr lang="zh-CN" altLang="en-US" sz="2000" dirty="0">
                <a:solidFill>
                  <a:schemeClr val="tx1"/>
                </a:solidFill>
                <a:latin typeface="微软雅黑" panose="020B0503020204020204" pitchFamily="34" charset="-122"/>
                <a:ea typeface="微软雅黑" panose="020B0503020204020204" pitchFamily="34" charset="-122"/>
              </a:rPr>
              <a:t>相对性</a:t>
            </a:r>
            <a:r>
              <a:rPr lang="en-US" altLang="zh-CN" sz="2000" dirty="0">
                <a:solidFill>
                  <a:schemeClr val="tx1"/>
                </a:solidFill>
                <a:latin typeface="微软雅黑" panose="020B0503020204020204" pitchFamily="34" charset="-122"/>
                <a:ea typeface="微软雅黑" panose="020B0503020204020204" pitchFamily="34" charset="-122"/>
              </a:rPr>
              <a:t>  </a:t>
            </a:r>
            <a:r>
              <a:rPr lang="zh-CN" altLang="en-US" sz="2000" dirty="0">
                <a:solidFill>
                  <a:schemeClr val="tx1"/>
                </a:solidFill>
                <a:latin typeface="微软雅黑" panose="020B0503020204020204" pitchFamily="34" charset="-122"/>
                <a:ea typeface="微软雅黑" panose="020B0503020204020204" pitchFamily="34" charset="-122"/>
              </a:rPr>
              <a:t>心理健康与不健康并非绝对，而是一个连续体，只存在相对程度的差异。</a:t>
            </a:r>
            <a:endParaRPr lang="zh-CN" altLang="en-US" sz="2000" dirty="0">
              <a:solidFill>
                <a:schemeClr val="tx1"/>
              </a:solidFill>
              <a:latin typeface="微软雅黑" panose="020B0503020204020204" pitchFamily="34" charset="-122"/>
              <a:ea typeface="微软雅黑" panose="020B0503020204020204" pitchFamily="34" charset="-122"/>
            </a:endParaRPr>
          </a:p>
          <a:p>
            <a:pPr>
              <a:lnSpc>
                <a:spcPct val="150000"/>
              </a:lnSpc>
            </a:pPr>
            <a:r>
              <a:rPr lang="en-US" altLang="zh-CN" sz="2000" dirty="0">
                <a:solidFill>
                  <a:schemeClr val="tx1"/>
                </a:solidFill>
                <a:latin typeface="微软雅黑" panose="020B0503020204020204" pitchFamily="34" charset="-122"/>
                <a:ea typeface="微软雅黑" panose="020B0503020204020204" pitchFamily="34" charset="-122"/>
              </a:rPr>
              <a:t>       2.</a:t>
            </a:r>
            <a:r>
              <a:rPr lang="zh-CN" altLang="en-US" sz="2000" dirty="0">
                <a:solidFill>
                  <a:schemeClr val="tx1"/>
                </a:solidFill>
                <a:latin typeface="微软雅黑" panose="020B0503020204020204" pitchFamily="34" charset="-122"/>
                <a:ea typeface="微软雅黑" panose="020B0503020204020204" pitchFamily="34" charset="-122"/>
              </a:rPr>
              <a:t>发展性</a:t>
            </a:r>
            <a:r>
              <a:rPr lang="en-US" altLang="zh-CN" sz="2000" dirty="0">
                <a:solidFill>
                  <a:schemeClr val="tx1"/>
                </a:solidFill>
                <a:latin typeface="微软雅黑" panose="020B0503020204020204" pitchFamily="34" charset="-122"/>
                <a:ea typeface="微软雅黑" panose="020B0503020204020204" pitchFamily="34" charset="-122"/>
              </a:rPr>
              <a:t>  </a:t>
            </a:r>
            <a:r>
              <a:rPr lang="zh-CN" altLang="en-US" sz="2000" dirty="0">
                <a:solidFill>
                  <a:schemeClr val="tx1"/>
                </a:solidFill>
                <a:latin typeface="微软雅黑" panose="020B0503020204020204" pitchFamily="34" charset="-122"/>
                <a:ea typeface="微软雅黑" panose="020B0503020204020204" pitchFamily="34" charset="-122"/>
              </a:rPr>
              <a:t>从发展的角度看，心理健康水平是在一定范围内不断上下波动的过程，处于一种动态平衡的状态。</a:t>
            </a:r>
            <a:endParaRPr lang="zh-CN" altLang="en-US" sz="2000" dirty="0">
              <a:solidFill>
                <a:schemeClr val="tx1"/>
              </a:solidFill>
              <a:latin typeface="微软雅黑" panose="020B0503020204020204" pitchFamily="34" charset="-122"/>
              <a:ea typeface="微软雅黑" panose="020B0503020204020204" pitchFamily="34" charset="-122"/>
            </a:endParaRPr>
          </a:p>
          <a:p>
            <a:pPr>
              <a:lnSpc>
                <a:spcPct val="150000"/>
              </a:lnSpc>
            </a:pPr>
            <a:r>
              <a:rPr lang="en-US" altLang="zh-CN" sz="2000" dirty="0">
                <a:solidFill>
                  <a:schemeClr val="tx1"/>
                </a:solidFill>
                <a:latin typeface="微软雅黑" panose="020B0503020204020204" pitchFamily="34" charset="-122"/>
                <a:ea typeface="微软雅黑" panose="020B0503020204020204" pitchFamily="34" charset="-122"/>
              </a:rPr>
              <a:t>       </a:t>
            </a:r>
            <a:r>
              <a:rPr lang="zh-CN" altLang="en-US" sz="2000" dirty="0">
                <a:solidFill>
                  <a:schemeClr val="tx1"/>
                </a:solidFill>
                <a:latin typeface="微软雅黑" panose="020B0503020204020204" pitchFamily="34" charset="-122"/>
                <a:ea typeface="微软雅黑" panose="020B0503020204020204" pitchFamily="34" charset="-122"/>
              </a:rPr>
              <a:t>3.整体性</a:t>
            </a:r>
            <a:r>
              <a:rPr lang="zh-CN" altLang="en-US" sz="2000" dirty="0">
                <a:solidFill>
                  <a:schemeClr val="tx1"/>
                </a:solidFill>
                <a:latin typeface="微软雅黑" panose="020B0503020204020204" pitchFamily="34" charset="-122"/>
                <a:ea typeface="微软雅黑" panose="020B0503020204020204" pitchFamily="34" charset="-122"/>
              </a:rPr>
              <a:t>  从心理过程来看，心理健康的人心理活动是完整的统一的协调的整体，个体的认知、意志和情感是协调一致的。</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660400" y="797560"/>
            <a:ext cx="11035665" cy="5262245"/>
          </a:xfrm>
          <a:prstGeom prst="rect">
            <a:avLst/>
          </a:prstGeom>
          <a:noFill/>
          <a:ln w="9525">
            <a:noFill/>
          </a:ln>
        </p:spPr>
        <p:txBody>
          <a:bodyPr wrap="square">
            <a:spAutoFit/>
          </a:bodyP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rPr>
              <a:t>三、大学生常见心理健康问题</a:t>
            </a:r>
            <a:endParaRPr lang="zh-CN" altLang="en-US" sz="32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适应问题。</a:t>
            </a:r>
            <a:endParaRPr lang="zh-CN" altLang="en-US"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自我意识问题。</a:t>
            </a:r>
            <a:endParaRPr lang="zh-CN" altLang="en-US"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学习问题</a:t>
            </a: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人际关系问题</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网络成瘾问题</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6.</a:t>
            </a:r>
            <a:r>
              <a:rPr lang="zh-CN" altLang="en-US" sz="2400" dirty="0">
                <a:latin typeface="微软雅黑" panose="020B0503020204020204" pitchFamily="34" charset="-122"/>
                <a:ea typeface="微软雅黑" panose="020B0503020204020204" pitchFamily="34" charset="-122"/>
              </a:rPr>
              <a:t>恋爱与性问题</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7.</a:t>
            </a:r>
            <a:r>
              <a:rPr lang="zh-CN" altLang="en-US" sz="2400" dirty="0">
                <a:latin typeface="微软雅黑" panose="020B0503020204020204" pitchFamily="34" charset="-122"/>
                <a:ea typeface="微软雅黑" panose="020B0503020204020204" pitchFamily="34" charset="-122"/>
              </a:rPr>
              <a:t>择业与生涯规划问题</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8.</a:t>
            </a:r>
            <a:r>
              <a:rPr lang="zh-CN" altLang="en-US" sz="2400" dirty="0">
                <a:latin typeface="微软雅黑" panose="020B0503020204020204" pitchFamily="34" charset="-122"/>
                <a:ea typeface="微软雅黑" panose="020B0503020204020204" pitchFamily="34" charset="-122"/>
              </a:rPr>
              <a:t>生命意义问题</a:t>
            </a:r>
            <a:r>
              <a:rPr lang="zh-CN" altLang="en-US" sz="2400" dirty="0">
                <a:latin typeface="微软雅黑" panose="020B0503020204020204" pitchFamily="34" charset="-122"/>
                <a:ea typeface="微软雅黑" panose="020B0503020204020204" pitchFamily="34" charset="-122"/>
              </a:rPr>
              <a:t> 。</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矩形 15"/>
          <p:cNvSpPr/>
          <p:nvPr/>
        </p:nvSpPr>
        <p:spPr>
          <a:xfrm>
            <a:off x="989021" y="3087937"/>
            <a:ext cx="10288588" cy="768350"/>
          </a:xfrm>
          <a:prstGeom prst="rect">
            <a:avLst/>
          </a:prstGeom>
          <a:noFill/>
          <a:ln w="9525">
            <a:noFill/>
          </a:ln>
        </p:spPr>
        <p:txBody>
          <a:bodyPr>
            <a:spAutoFit/>
          </a:bodyPr>
          <a:lstStyle/>
          <a:p>
            <a:pPr algn="ctr"/>
            <a:r>
              <a:rPr lang="zh-CN" altLang="en-US" sz="4400" b="1" dirty="0">
                <a:solidFill>
                  <a:srgbClr val="127FB8"/>
                </a:solidFill>
                <a:latin typeface="微软雅黑" panose="020B0503020204020204" pitchFamily="34" charset="-122"/>
                <a:ea typeface="微软雅黑" panose="020B0503020204020204" pitchFamily="34" charset="-122"/>
              </a:rPr>
              <a:t>第三节  心理健康的维护与调适方法</a:t>
            </a:r>
            <a:endParaRPr lang="zh-CN" altLang="en-US" sz="44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占位符 37890"/>
          <p:cNvSpPr>
            <a:spLocks noGrp="1"/>
          </p:cNvSpPr>
          <p:nvPr>
            <p:ph type="body" idx="4294967295"/>
          </p:nvPr>
        </p:nvSpPr>
        <p:spPr>
          <a:xfrm>
            <a:off x="867410" y="1214755"/>
            <a:ext cx="10196830" cy="3877945"/>
          </a:xfrm>
        </p:spPr>
        <p:txBody>
          <a:bodyPr anchor="t"/>
          <a:lstStyle/>
          <a:p>
            <a:pPr marL="0" indent="0">
              <a:lnSpc>
                <a:spcPct val="150000"/>
              </a:lnSpc>
              <a:buNone/>
            </a:pPr>
            <a:r>
              <a:rPr lang="en-US" altLang="zh-CN" sz="3200" b="1" dirty="0">
                <a:solidFill>
                  <a:srgbClr val="A02795"/>
                </a:solidFill>
                <a:latin typeface="微软雅黑" panose="020B0503020204020204" pitchFamily="34" charset="-122"/>
                <a:ea typeface="微软雅黑" panose="020B0503020204020204" pitchFamily="34" charset="-122"/>
              </a:rPr>
              <a:t>     </a:t>
            </a:r>
            <a:r>
              <a:rPr lang="zh-CN" altLang="en-US" sz="3200" b="1" dirty="0">
                <a:solidFill>
                  <a:srgbClr val="127FB8"/>
                </a:solidFill>
                <a:latin typeface="微软雅黑" panose="020B0503020204020204" pitchFamily="34" charset="-122"/>
                <a:ea typeface="微软雅黑" panose="020B0503020204020204" pitchFamily="34" charset="-122"/>
              </a:rPr>
              <a:t>一、一般措施</a:t>
            </a:r>
            <a:endParaRPr lang="zh-CN" altLang="en-US" sz="3200" b="1" dirty="0">
              <a:solidFill>
                <a:srgbClr val="A02795"/>
              </a:solidFill>
              <a:latin typeface="微软雅黑" panose="020B0503020204020204" pitchFamily="34" charset="-122"/>
              <a:ea typeface="微软雅黑" panose="020B0503020204020204" pitchFamily="34" charset="-122"/>
            </a:endParaRPr>
          </a:p>
          <a:p>
            <a:pPr marL="0" indent="0">
              <a:lnSpc>
                <a:spcPct val="150000"/>
              </a:lnSpc>
              <a:buNone/>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祛除原因。</a:t>
            </a:r>
            <a:endParaRPr lang="zh-CN" altLang="en-US" sz="2400" dirty="0">
              <a:latin typeface="微软雅黑" panose="020B0503020204020204" pitchFamily="34" charset="-122"/>
              <a:ea typeface="微软雅黑" panose="020B0503020204020204" pitchFamily="34" charset="-122"/>
            </a:endParaRPr>
          </a:p>
          <a:p>
            <a:pPr marL="0" indent="0">
              <a:lnSpc>
                <a:spcPct val="150000"/>
              </a:lnSpc>
              <a:buNone/>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2.</a:t>
            </a:r>
            <a:r>
              <a:rPr lang="zh-CN" altLang="en-US" sz="2400" dirty="0">
                <a:latin typeface="微软雅黑" panose="020B0503020204020204" pitchFamily="34" charset="-122"/>
                <a:ea typeface="微软雅黑" panose="020B0503020204020204" pitchFamily="34" charset="-122"/>
              </a:rPr>
              <a:t>减压放松。</a:t>
            </a:r>
            <a:endParaRPr lang="zh-CN" altLang="en-US" sz="2400" dirty="0">
              <a:latin typeface="微软雅黑" panose="020B0503020204020204" pitchFamily="34" charset="-122"/>
              <a:ea typeface="微软雅黑" panose="020B0503020204020204" pitchFamily="34" charset="-122"/>
            </a:endParaRPr>
          </a:p>
          <a:p>
            <a:pPr marL="0" algn="l">
              <a:lnSpc>
                <a:spcPct val="150000"/>
              </a:lnSpc>
              <a:buClrTx/>
              <a:buSzTx/>
              <a:buNone/>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3.生活调整。</a:t>
            </a:r>
            <a:endParaRPr lang="zh-CN" altLang="en-US" sz="2400" dirty="0">
              <a:latin typeface="微软雅黑" panose="020B0503020204020204" pitchFamily="34" charset="-122"/>
              <a:ea typeface="微软雅黑" panose="020B0503020204020204" pitchFamily="34" charset="-122"/>
            </a:endParaRPr>
          </a:p>
          <a:p>
            <a:pPr marL="0" algn="l">
              <a:lnSpc>
                <a:spcPct val="150000"/>
              </a:lnSpc>
              <a:buClrTx/>
              <a:buSzTx/>
              <a:buNone/>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4.文体活动。</a:t>
            </a:r>
            <a:endParaRPr lang="zh-CN" altLang="en-US" sz="2400" dirty="0">
              <a:latin typeface="微软雅黑" panose="020B0503020204020204" pitchFamily="34" charset="-122"/>
              <a:ea typeface="微软雅黑" panose="020B0503020204020204" pitchFamily="34" charset="-122"/>
            </a:endParaRPr>
          </a:p>
          <a:p>
            <a:pPr marL="0" algn="l">
              <a:lnSpc>
                <a:spcPct val="150000"/>
              </a:lnSpc>
              <a:buClrTx/>
              <a:buSzTx/>
              <a:buNone/>
            </a:pP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5.积极进取</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37889"/>
          <p:cNvSpPr>
            <a:spLocks noGrp="1"/>
          </p:cNvSpPr>
          <p:nvPr>
            <p:ph type="title" idx="4294967295"/>
          </p:nvPr>
        </p:nvSpPr>
        <p:spPr>
          <a:xfrm>
            <a:off x="252730" y="796925"/>
            <a:ext cx="4290060" cy="5544185"/>
          </a:xfrm>
        </p:spPr>
        <p:txBody>
          <a:bodyPr anchor="ctr"/>
          <a:lstStyle/>
          <a:p>
            <a:pPr>
              <a:lnSpc>
                <a:spcPct val="150000"/>
              </a:lnSpc>
            </a:pPr>
            <a:r>
              <a:rPr lang="zh-CN" altLang="en-US" sz="3200" b="1" dirty="0">
                <a:solidFill>
                  <a:srgbClr val="127FB8"/>
                </a:solidFill>
                <a:latin typeface="微软雅黑" panose="020B0503020204020204" pitchFamily="34" charset="-122"/>
                <a:ea typeface="微软雅黑" panose="020B0503020204020204" pitchFamily="34" charset="-122"/>
                <a:cs typeface="+mn-cs"/>
              </a:rPr>
              <a:t>二、改善认知</a:t>
            </a:r>
            <a:br>
              <a:rPr lang="zh-CN" altLang="en-US" sz="3200" dirty="0">
                <a:solidFill>
                  <a:srgbClr val="A02795"/>
                </a:solidFill>
                <a:latin typeface="微软雅黑" panose="020B0503020204020204" pitchFamily="34" charset="-122"/>
                <a:ea typeface="微软雅黑" panose="020B0503020204020204" pitchFamily="34" charset="-122"/>
              </a:rPr>
            </a:br>
            <a:r>
              <a:rPr lang="en-US" altLang="zh-CN" sz="3200" dirty="0">
                <a:solidFill>
                  <a:srgbClr val="A02795"/>
                </a:solidFill>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cs typeface="+mn-cs"/>
              </a:rPr>
              <a:t>生活是一面镜子，你哭它就哭，你笑它就笑。</a:t>
            </a:r>
            <a:br>
              <a:rPr lang="zh-CN" altLang="en-US" sz="2400" dirty="0">
                <a:latin typeface="微软雅黑" panose="020B0503020204020204" pitchFamily="34" charset="-122"/>
                <a:ea typeface="微软雅黑" panose="020B0503020204020204" pitchFamily="34" charset="-122"/>
                <a:cs typeface="+mn-cs"/>
              </a:rPr>
            </a:br>
            <a:r>
              <a:rPr lang="en-US" altLang="zh-CN" sz="2400" dirty="0">
                <a:latin typeface="微软雅黑" panose="020B0503020204020204" pitchFamily="34" charset="-122"/>
                <a:ea typeface="微软雅黑" panose="020B0503020204020204" pitchFamily="34" charset="-122"/>
                <a:cs typeface="+mn-cs"/>
              </a:rPr>
              <a:t>       </a:t>
            </a:r>
            <a:r>
              <a:rPr lang="zh-CN" altLang="en-US" sz="2400" dirty="0">
                <a:latin typeface="微软雅黑" panose="020B0503020204020204" pitchFamily="34" charset="-122"/>
                <a:ea typeface="微软雅黑" panose="020B0503020204020204" pitchFamily="34" charset="-122"/>
                <a:cs typeface="+mn-cs"/>
              </a:rPr>
              <a:t>所谓认知是指认识活动或认识过程，包括信念和信念体系、思维和想象等。每一个人在特定的家庭和社会环境下，通过主观和客观的交互作用，形成的一种对事物倾向性的认知方式或认知模式。</a:t>
            </a:r>
            <a:endParaRPr lang="zh-CN" altLang="en-US" sz="3200" dirty="0">
              <a:solidFill>
                <a:srgbClr val="A02795"/>
              </a:solidFill>
              <a:latin typeface="微软雅黑" panose="020B0503020204020204" pitchFamily="34" charset="-122"/>
              <a:ea typeface="微软雅黑" panose="020B0503020204020204" pitchFamily="34" charset="-122"/>
            </a:endParaRPr>
          </a:p>
        </p:txBody>
      </p:sp>
      <p:pic>
        <p:nvPicPr>
          <p:cNvPr id="26" name="图片 4"/>
          <p:cNvPicPr>
            <a:picLocks noChangeAspect="1"/>
          </p:cNvPicPr>
          <p:nvPr/>
        </p:nvPicPr>
        <p:blipFill>
          <a:blip r:embed="rId1"/>
          <a:stretch>
            <a:fillRect/>
          </a:stretch>
        </p:blipFill>
        <p:spPr>
          <a:xfrm>
            <a:off x="4461510" y="796925"/>
            <a:ext cx="7348220" cy="5544185"/>
          </a:xfrm>
          <a:prstGeom prst="rect">
            <a:avLst/>
          </a:prstGeom>
          <a:noFill/>
          <a:ln>
            <a:noFill/>
          </a:ln>
        </p:spPr>
      </p:pic>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68350" y="591185"/>
            <a:ext cx="10655300" cy="6409055"/>
          </a:xfrm>
          <a:prstGeom prst="rect">
            <a:avLst/>
          </a:prstGeom>
          <a:noFill/>
        </p:spPr>
        <p:txBody>
          <a:bodyPr wrap="square" rtlCol="0">
            <a:noAutofit/>
          </a:bodyPr>
          <a:p>
            <a:pPr marL="357505" indent="-357505">
              <a:lnSpc>
                <a:spcPct val="150000"/>
              </a:lnSpc>
              <a:buNone/>
            </a:pPr>
            <a:r>
              <a:rPr lang="zh-CN" altLang="en-US" sz="3200" b="1" dirty="0">
                <a:solidFill>
                  <a:srgbClr val="127FB8"/>
                </a:solidFill>
                <a:latin typeface="微软雅黑" panose="020B0503020204020204" pitchFamily="34" charset="-122"/>
                <a:ea typeface="微软雅黑" panose="020B0503020204020204" pitchFamily="34" charset="-122"/>
                <a:sym typeface="+mn-ea"/>
              </a:rPr>
              <a:t>      </a:t>
            </a:r>
            <a:r>
              <a:rPr lang="zh-CN" altLang="en-US" sz="3200" b="1" dirty="0">
                <a:solidFill>
                  <a:srgbClr val="127FB8"/>
                </a:solidFill>
                <a:latin typeface="微软雅黑" panose="020B0503020204020204" pitchFamily="34" charset="-122"/>
                <a:ea typeface="微软雅黑" panose="020B0503020204020204" pitchFamily="34" charset="-122"/>
              </a:rPr>
              <a:t>三、心理防御</a:t>
            </a:r>
            <a:endParaRPr lang="zh-CN" altLang="en-US" sz="3200" b="1" dirty="0">
              <a:solidFill>
                <a:srgbClr val="127FB8"/>
              </a:solidFill>
              <a:latin typeface="微软雅黑" panose="020B0503020204020204" pitchFamily="34" charset="-122"/>
              <a:ea typeface="微软雅黑" panose="020B0503020204020204" pitchFamily="34" charset="-122"/>
            </a:endParaRPr>
          </a:p>
          <a:p>
            <a:pPr marL="357505" indent="-357505">
              <a:lnSpc>
                <a:spcPct val="150000"/>
              </a:lnSpc>
              <a:buNone/>
            </a:pPr>
            <a:r>
              <a:rPr lang="zh-CN" altLang="en-US" sz="2400" dirty="0" smtClean="0">
                <a:latin typeface="微软雅黑" panose="020B0503020204020204" pitchFamily="34" charset="-122"/>
                <a:ea typeface="微软雅黑" panose="020B0503020204020204" pitchFamily="34" charset="-122"/>
                <a:sym typeface="+mn-ea"/>
              </a:rPr>
              <a:t>　    </a:t>
            </a:r>
            <a:r>
              <a:rPr lang="en-US" altLang="zh-CN" sz="2400"/>
              <a:t>1.</a:t>
            </a:r>
            <a:r>
              <a:rPr lang="zh-CN" altLang="en-US" sz="2400"/>
              <a:t>压抑（</a:t>
            </a:r>
            <a:r>
              <a:rPr lang="en-US" altLang="zh-CN" sz="2400"/>
              <a:t>repression</a:t>
            </a:r>
            <a:r>
              <a:rPr lang="zh-CN" altLang="en-US" sz="2400"/>
              <a:t>）</a:t>
            </a:r>
            <a:endParaRPr lang="zh-CN" altLang="en-US" sz="2400"/>
          </a:p>
          <a:p>
            <a:pPr marL="357505" indent="-357505">
              <a:lnSpc>
                <a:spcPct val="150000"/>
              </a:lnSpc>
              <a:buNone/>
            </a:pPr>
            <a:r>
              <a:rPr lang="en-US" altLang="zh-CN" sz="2400"/>
              <a:t>        2.</a:t>
            </a:r>
            <a:r>
              <a:rPr lang="zh-CN" altLang="en-US" sz="2400"/>
              <a:t>幻想（</a:t>
            </a:r>
            <a:r>
              <a:rPr lang="en-US" altLang="zh-CN" sz="2400"/>
              <a:t>fantasy</a:t>
            </a:r>
            <a:r>
              <a:rPr lang="zh-CN" altLang="en-US" sz="2400"/>
              <a:t>）</a:t>
            </a:r>
            <a:endParaRPr lang="zh-CN" altLang="en-US" sz="2400"/>
          </a:p>
          <a:p>
            <a:pPr marL="357505" indent="-357505">
              <a:lnSpc>
                <a:spcPct val="150000"/>
              </a:lnSpc>
              <a:buNone/>
            </a:pPr>
            <a:r>
              <a:rPr lang="en-US" altLang="zh-CN" sz="2400">
                <a:sym typeface="+mn-ea"/>
              </a:rPr>
              <a:t>        </a:t>
            </a:r>
            <a:r>
              <a:rPr lang="en-US" altLang="zh-CN" sz="2400"/>
              <a:t>3.</a:t>
            </a:r>
            <a:r>
              <a:rPr lang="zh-CN" altLang="en-US" sz="2400"/>
              <a:t>转移（</a:t>
            </a:r>
            <a:r>
              <a:rPr lang="en-US" altLang="zh-CN" sz="2400"/>
              <a:t>displacement</a:t>
            </a:r>
            <a:r>
              <a:rPr lang="zh-CN" altLang="en-US" sz="2400"/>
              <a:t>）</a:t>
            </a:r>
            <a:endParaRPr lang="zh-CN" altLang="en-US" sz="2400"/>
          </a:p>
          <a:p>
            <a:pPr marL="357505" indent="-357505">
              <a:lnSpc>
                <a:spcPct val="150000"/>
              </a:lnSpc>
              <a:buNone/>
            </a:pPr>
            <a:r>
              <a:rPr lang="en-US" altLang="zh-CN" sz="2400">
                <a:sym typeface="+mn-ea"/>
              </a:rPr>
              <a:t>        </a:t>
            </a:r>
            <a:r>
              <a:rPr lang="en-US" altLang="zh-CN" sz="2400"/>
              <a:t>4.</a:t>
            </a:r>
            <a:r>
              <a:rPr lang="zh-CN" altLang="en-US" sz="2400"/>
              <a:t>合理化（</a:t>
            </a:r>
            <a:r>
              <a:rPr lang="en-US" altLang="zh-CN" sz="2400"/>
              <a:t>rationalization</a:t>
            </a:r>
            <a:r>
              <a:rPr lang="zh-CN" altLang="en-US" sz="2400"/>
              <a:t>）</a:t>
            </a:r>
            <a:endParaRPr lang="en-US" altLang="zh-CN" sz="2400"/>
          </a:p>
          <a:p>
            <a:pPr marL="357505" indent="-357505">
              <a:lnSpc>
                <a:spcPct val="150000"/>
              </a:lnSpc>
              <a:buNone/>
            </a:pPr>
            <a:r>
              <a:rPr lang="en-US" altLang="zh-CN" sz="2400">
                <a:sym typeface="+mn-ea"/>
              </a:rPr>
              <a:t>        </a:t>
            </a:r>
            <a:r>
              <a:rPr lang="en-US" altLang="zh-CN" sz="2400"/>
              <a:t>5.</a:t>
            </a:r>
            <a:r>
              <a:rPr lang="zh-CN" altLang="en-US" sz="2400"/>
              <a:t>反向（</a:t>
            </a:r>
            <a:r>
              <a:rPr lang="en-US" altLang="zh-CN" sz="2400"/>
              <a:t>reaction</a:t>
            </a:r>
            <a:r>
              <a:rPr lang="zh-CN" altLang="en-US" sz="2400"/>
              <a:t>）</a:t>
            </a:r>
            <a:endParaRPr lang="zh-CN" altLang="en-US" sz="2400"/>
          </a:p>
          <a:p>
            <a:pPr marL="357505" indent="-357505">
              <a:lnSpc>
                <a:spcPct val="150000"/>
              </a:lnSpc>
              <a:buNone/>
            </a:pPr>
            <a:r>
              <a:rPr lang="en-US" altLang="zh-CN" sz="2400">
                <a:sym typeface="+mn-ea"/>
              </a:rPr>
              <a:t>        </a:t>
            </a:r>
            <a:r>
              <a:rPr lang="en-US" altLang="zh-CN" sz="2400"/>
              <a:t>6.</a:t>
            </a:r>
            <a:r>
              <a:rPr lang="zh-CN" altLang="en-US" sz="2400"/>
              <a:t>补偿（</a:t>
            </a:r>
            <a:r>
              <a:rPr lang="en-US" altLang="zh-CN" sz="2400"/>
              <a:t>compensation</a:t>
            </a:r>
            <a:r>
              <a:rPr lang="zh-CN" altLang="en-US" sz="2400"/>
              <a:t>）</a:t>
            </a:r>
            <a:endParaRPr lang="zh-CN" altLang="en-US" sz="2400"/>
          </a:p>
          <a:p>
            <a:pPr marL="357505" indent="-357505">
              <a:lnSpc>
                <a:spcPct val="150000"/>
              </a:lnSpc>
              <a:buNone/>
            </a:pPr>
            <a:r>
              <a:rPr lang="en-US" altLang="zh-CN" sz="2400">
                <a:sym typeface="+mn-ea"/>
              </a:rPr>
              <a:t>        </a:t>
            </a:r>
            <a:r>
              <a:rPr lang="en-US" altLang="zh-CN" sz="2400"/>
              <a:t>7.</a:t>
            </a:r>
            <a:r>
              <a:rPr lang="zh-CN" altLang="en-US" sz="2400"/>
              <a:t>幽默（</a:t>
            </a:r>
            <a:r>
              <a:rPr lang="en-US" altLang="zh-CN" sz="2400"/>
              <a:t>humor</a:t>
            </a:r>
            <a:r>
              <a:rPr lang="zh-CN" altLang="en-US" sz="2400"/>
              <a:t>）</a:t>
            </a:r>
            <a:endParaRPr lang="zh-CN" altLang="en-US" sz="2400"/>
          </a:p>
          <a:p>
            <a:pPr marL="357505" indent="-357505">
              <a:lnSpc>
                <a:spcPct val="150000"/>
              </a:lnSpc>
              <a:buNone/>
            </a:pPr>
            <a:r>
              <a:rPr lang="en-US" altLang="zh-CN" sz="2400">
                <a:sym typeface="+mn-ea"/>
              </a:rPr>
              <a:t>        </a:t>
            </a:r>
            <a:r>
              <a:rPr lang="en-US" altLang="zh-CN" sz="2400"/>
              <a:t>8.</a:t>
            </a:r>
            <a:r>
              <a:rPr lang="zh-CN" altLang="en-US" sz="2400"/>
              <a:t>升华（</a:t>
            </a:r>
            <a:r>
              <a:rPr lang="en-US" altLang="zh-CN" sz="2400"/>
              <a:t>sublimation</a:t>
            </a:r>
            <a:r>
              <a:rPr lang="zh-CN" altLang="en-US" sz="2400"/>
              <a:t>）</a:t>
            </a:r>
            <a:endParaRPr lang="zh-CN" altLang="en-US" sz="2400"/>
          </a:p>
          <a:p>
            <a:pPr marL="357505" indent="-357505">
              <a:lnSpc>
                <a:spcPct val="150000"/>
              </a:lnSpc>
              <a:buNone/>
            </a:pPr>
            <a:r>
              <a:rPr lang="en-US" altLang="zh-CN" sz="2400">
                <a:sym typeface="+mn-ea"/>
              </a:rPr>
              <a:t>        </a:t>
            </a:r>
            <a:r>
              <a:rPr lang="en-US" altLang="zh-CN" sz="2400"/>
              <a:t>9.</a:t>
            </a:r>
            <a:r>
              <a:rPr lang="zh-CN" altLang="en-US" sz="2400"/>
              <a:t>理智化</a:t>
            </a:r>
            <a:r>
              <a:rPr lang="en-US" altLang="zh-CN" sz="2400"/>
              <a:t>(intellectualization) </a:t>
            </a:r>
            <a:endParaRPr lang="en-US" altLang="zh-CN" sz="2400"/>
          </a:p>
        </p:txBody>
      </p:sp>
    </p:spTree>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68350" y="591185"/>
            <a:ext cx="10655300" cy="6409055"/>
          </a:xfrm>
          <a:prstGeom prst="rect">
            <a:avLst/>
          </a:prstGeom>
          <a:noFill/>
        </p:spPr>
        <p:txBody>
          <a:bodyPr wrap="square" rtlCol="0">
            <a:noAutofit/>
          </a:bodyPr>
          <a:p>
            <a:pPr marL="357505" indent="-357505" algn="l">
              <a:lnSpc>
                <a:spcPct val="150000"/>
              </a:lnSpc>
              <a:buClrTx/>
              <a:buSzTx/>
              <a:buNone/>
            </a:pPr>
            <a:r>
              <a:rPr lang="zh-CN" altLang="en-US" sz="3200" b="1" dirty="0">
                <a:solidFill>
                  <a:srgbClr val="127FB8"/>
                </a:solidFill>
                <a:latin typeface="微软雅黑" panose="020B0503020204020204" pitchFamily="34" charset="-122"/>
                <a:ea typeface="微软雅黑" panose="020B0503020204020204" pitchFamily="34" charset="-122"/>
                <a:sym typeface="+mn-ea"/>
              </a:rPr>
              <a:t>     </a:t>
            </a:r>
            <a:r>
              <a:rPr lang="zh-CN" altLang="en-US" sz="3200" b="1" dirty="0">
                <a:solidFill>
                  <a:srgbClr val="127FB8"/>
                </a:solidFill>
                <a:latin typeface="微软雅黑" panose="020B0503020204020204" pitchFamily="34" charset="-122"/>
                <a:ea typeface="微软雅黑" panose="020B0503020204020204" pitchFamily="34" charset="-122"/>
              </a:rPr>
              <a:t>四、面对现实</a:t>
            </a:r>
            <a:endParaRPr lang="zh-CN" altLang="en-US" sz="3200" b="1" dirty="0">
              <a:solidFill>
                <a:srgbClr val="127FB8"/>
              </a:solidFill>
              <a:latin typeface="微软雅黑" panose="020B0503020204020204" pitchFamily="34" charset="-122"/>
              <a:ea typeface="微软雅黑" panose="020B0503020204020204" pitchFamily="34" charset="-122"/>
            </a:endParaRPr>
          </a:p>
          <a:p>
            <a:pPr marL="357505" indent="-357505">
              <a:lnSpc>
                <a:spcPct val="150000"/>
              </a:lnSpc>
              <a:buNone/>
            </a:pPr>
            <a:r>
              <a:rPr lang="zh-CN" altLang="en-US" sz="2400" dirty="0" smtClean="0">
                <a:latin typeface="微软雅黑" panose="020B0503020204020204" pitchFamily="34" charset="-122"/>
                <a:ea typeface="微软雅黑" panose="020B0503020204020204" pitchFamily="34" charset="-122"/>
                <a:sym typeface="+mn-ea"/>
              </a:rPr>
              <a:t>　    </a:t>
            </a:r>
            <a:r>
              <a:rPr lang="en-US" altLang="zh-CN" sz="2400"/>
              <a:t>1.</a:t>
            </a:r>
            <a:r>
              <a:rPr lang="zh-CN" altLang="en-US" sz="2400"/>
              <a:t>真实地面对</a:t>
            </a:r>
            <a:r>
              <a:rPr lang="en-US" altLang="zh-CN" sz="2400"/>
              <a:t> </a:t>
            </a:r>
            <a:endParaRPr lang="en-US" altLang="zh-CN" sz="2400"/>
          </a:p>
          <a:p>
            <a:pPr marL="357505" indent="-357505">
              <a:lnSpc>
                <a:spcPct val="150000"/>
              </a:lnSpc>
              <a:buNone/>
            </a:pPr>
            <a:r>
              <a:rPr lang="en-US" altLang="zh-CN" sz="2400"/>
              <a:t>         </a:t>
            </a:r>
            <a:r>
              <a:rPr lang="zh-CN" altLang="en-US" sz="2400"/>
              <a:t>即以客观、真实和理性的眼光对待人和事。例如对考试失败，予以勇敢面对，承认挫折，认真查找原因：或学习不努力，或方法不当，或考试发挥失常等。</a:t>
            </a:r>
            <a:endParaRPr lang="zh-CN" altLang="en-US" sz="2400"/>
          </a:p>
          <a:p>
            <a:pPr marL="357505" indent="-357505">
              <a:lnSpc>
                <a:spcPct val="150000"/>
              </a:lnSpc>
              <a:buNone/>
            </a:pPr>
            <a:r>
              <a:rPr lang="en-US" altLang="zh-CN" sz="2400"/>
              <a:t>        2.</a:t>
            </a:r>
            <a:r>
              <a:rPr lang="zh-CN" altLang="en-US" sz="2400"/>
              <a:t>妥善地处理</a:t>
            </a:r>
            <a:endParaRPr lang="zh-CN" altLang="en-US" sz="2400"/>
          </a:p>
          <a:p>
            <a:pPr marL="357505" indent="-357505">
              <a:lnSpc>
                <a:spcPct val="150000"/>
              </a:lnSpc>
              <a:buNone/>
            </a:pPr>
            <a:r>
              <a:rPr lang="en-US" altLang="zh-CN" sz="2400"/>
              <a:t>         </a:t>
            </a:r>
            <a:r>
              <a:rPr lang="zh-CN" altLang="en-US" sz="2400"/>
              <a:t>以现实的方法应对。针对客观原因采取措施，如增加学习时间，改进学习方法，提高应试技能等。</a:t>
            </a:r>
            <a:endParaRPr lang="zh-CN" altLang="en-US" sz="2400"/>
          </a:p>
        </p:txBody>
      </p:sp>
    </p:spTree>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68350" y="591185"/>
            <a:ext cx="10655300" cy="6409055"/>
          </a:xfrm>
          <a:prstGeom prst="rect">
            <a:avLst/>
          </a:prstGeom>
          <a:noFill/>
        </p:spPr>
        <p:txBody>
          <a:bodyPr wrap="square" rtlCol="0">
            <a:noAutofit/>
          </a:bodyPr>
          <a:p>
            <a:pPr marL="357505" indent="-357505" algn="l">
              <a:lnSpc>
                <a:spcPct val="150000"/>
              </a:lnSpc>
              <a:buClrTx/>
              <a:buSzTx/>
              <a:buNone/>
            </a:pPr>
            <a:r>
              <a:rPr lang="zh-CN" altLang="en-US" sz="3200" b="1" dirty="0">
                <a:solidFill>
                  <a:srgbClr val="127FB8"/>
                </a:solidFill>
                <a:latin typeface="微软雅黑" panose="020B0503020204020204" pitchFamily="34" charset="-122"/>
                <a:ea typeface="微软雅黑" panose="020B0503020204020204" pitchFamily="34" charset="-122"/>
                <a:sym typeface="+mn-ea"/>
              </a:rPr>
              <a:t>     </a:t>
            </a:r>
            <a:r>
              <a:rPr lang="zh-CN" altLang="en-US" sz="3200" b="1" dirty="0">
                <a:solidFill>
                  <a:srgbClr val="127FB8"/>
                </a:solidFill>
                <a:latin typeface="微软雅黑" panose="020B0503020204020204" pitchFamily="34" charset="-122"/>
                <a:ea typeface="微软雅黑" panose="020B0503020204020204" pitchFamily="34" charset="-122"/>
              </a:rPr>
              <a:t>五、利用资源</a:t>
            </a:r>
            <a:endParaRPr lang="zh-CN" altLang="en-US" sz="3200" b="1" dirty="0">
              <a:solidFill>
                <a:srgbClr val="127FB8"/>
              </a:solidFill>
              <a:latin typeface="微软雅黑" panose="020B0503020204020204" pitchFamily="34" charset="-122"/>
              <a:ea typeface="微软雅黑" panose="020B0503020204020204" pitchFamily="34" charset="-122"/>
            </a:endParaRPr>
          </a:p>
          <a:p>
            <a:pPr marL="357505" indent="-357505">
              <a:lnSpc>
                <a:spcPct val="150000"/>
              </a:lnSpc>
              <a:buNone/>
            </a:pPr>
            <a:r>
              <a:rPr lang="zh-CN" altLang="en-US" sz="2400" dirty="0" smtClean="0">
                <a:latin typeface="微软雅黑" panose="020B0503020204020204" pitchFamily="34" charset="-122"/>
                <a:ea typeface="微软雅黑" panose="020B0503020204020204" pitchFamily="34" charset="-122"/>
                <a:sym typeface="+mn-ea"/>
              </a:rPr>
              <a:t>　    </a:t>
            </a:r>
            <a:r>
              <a:rPr lang="en-US" altLang="zh-CN" sz="2400"/>
              <a:t>1.</a:t>
            </a:r>
            <a:r>
              <a:rPr lang="zh-CN" altLang="en-US" sz="2400"/>
              <a:t>寻求他人帮助　他人帮助是借助于别人来解决自己心理健康方面的问题，包括同学、老师、朋友、亲友、同乡和领导等。</a:t>
            </a:r>
            <a:endParaRPr lang="zh-CN" altLang="en-US" sz="2400"/>
          </a:p>
          <a:p>
            <a:pPr marL="357505" indent="-357505">
              <a:lnSpc>
                <a:spcPct val="150000"/>
              </a:lnSpc>
              <a:buNone/>
            </a:pPr>
            <a:r>
              <a:rPr lang="en-US" altLang="zh-CN" sz="2400"/>
              <a:t>         2.</a:t>
            </a:r>
            <a:r>
              <a:rPr lang="zh-CN" altLang="en-US" sz="2400"/>
              <a:t>寻求专家解决　在心理的社会支持系统中，心理医生是维护人们心理健康的专门的社会资源，当运用其他途径尚不能解决问题时，向专家求助是明智的选择，也是深入解决心理问题的最深入的途径。</a:t>
            </a:r>
            <a:endParaRPr lang="zh-CN" altLang="en-US" sz="2400"/>
          </a:p>
        </p:txBody>
      </p:sp>
    </p:spTree>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9915" y="1604010"/>
            <a:ext cx="11168380" cy="5093335"/>
          </a:xfrm>
          <a:prstGeom prst="rect">
            <a:avLst/>
          </a:prstGeom>
          <a:noFill/>
        </p:spPr>
        <p:txBody>
          <a:bodyPr wrap="square" rtlCol="0">
            <a:noAutofit/>
          </a:bodyPr>
          <a:p>
            <a:pPr marL="357505" indent="-357505">
              <a:lnSpc>
                <a:spcPct val="150000"/>
              </a:lnSpc>
              <a:buNone/>
            </a:pPr>
            <a:r>
              <a:rPr lang="zh-CN" altLang="en-US" sz="2400" dirty="0" smtClean="0">
                <a:latin typeface="微软雅黑" panose="020B0503020204020204" pitchFamily="34" charset="-122"/>
                <a:ea typeface="微软雅黑" panose="020B0503020204020204" pitchFamily="34" charset="-122"/>
                <a:sym typeface="+mn-ea"/>
              </a:rPr>
              <a:t>活动目的：以往的心理健康更多关注心理问题层面，而积极心理学则从新的角度来解读心理健康。本活动请同学们去体验幸福的感觉，并能认真思考</a:t>
            </a:r>
            <a:r>
              <a:rPr lang="en-US" altLang="zh-CN" sz="2400" dirty="0" smtClean="0">
                <a:latin typeface="微软雅黑" panose="020B0503020204020204" pitchFamily="34" charset="-122"/>
                <a:ea typeface="微软雅黑" panose="020B0503020204020204" pitchFamily="34" charset="-122"/>
                <a:sym typeface="+mn-ea"/>
              </a:rPr>
              <a:t>“</a:t>
            </a:r>
            <a:r>
              <a:rPr lang="zh-CN" altLang="en-US" sz="2400" dirty="0" smtClean="0">
                <a:latin typeface="微软雅黑" panose="020B0503020204020204" pitchFamily="34" charset="-122"/>
                <a:ea typeface="微软雅黑" panose="020B0503020204020204" pitchFamily="34" charset="-122"/>
                <a:sym typeface="+mn-ea"/>
              </a:rPr>
              <a:t>我的幸福感来自哪里</a:t>
            </a:r>
            <a:r>
              <a:rPr lang="en-US" altLang="zh-CN" sz="2400" dirty="0" smtClean="0">
                <a:latin typeface="微软雅黑" panose="020B0503020204020204" pitchFamily="34" charset="-122"/>
                <a:ea typeface="微软雅黑" panose="020B0503020204020204" pitchFamily="34" charset="-122"/>
                <a:sym typeface="+mn-ea"/>
              </a:rPr>
              <a:t>?”</a:t>
            </a:r>
            <a:endParaRPr lang="en-US" altLang="zh-CN" sz="2400" dirty="0" smtClean="0">
              <a:latin typeface="微软雅黑" panose="020B0503020204020204" pitchFamily="34" charset="-122"/>
              <a:ea typeface="微软雅黑" panose="020B0503020204020204" pitchFamily="34" charset="-122"/>
              <a:sym typeface="+mn-ea"/>
            </a:endParaRPr>
          </a:p>
          <a:p>
            <a:pPr marL="357505" indent="-357505">
              <a:lnSpc>
                <a:spcPct val="150000"/>
              </a:lnSpc>
              <a:buNone/>
            </a:pPr>
            <a:r>
              <a:rPr lang="zh-CN" altLang="en-US" sz="2400" dirty="0" smtClean="0">
                <a:latin typeface="微软雅黑" panose="020B0503020204020204" pitchFamily="34" charset="-122"/>
                <a:ea typeface="微软雅黑" panose="020B0503020204020204" pitchFamily="34" charset="-122"/>
                <a:sym typeface="+mn-ea"/>
              </a:rPr>
              <a:t>活动内容：列出你心目中认为幸福的是什么。</a:t>
            </a:r>
            <a:endParaRPr lang="zh-CN" altLang="en-US" sz="2400" dirty="0" smtClean="0">
              <a:latin typeface="微软雅黑" panose="020B0503020204020204" pitchFamily="34" charset="-122"/>
              <a:ea typeface="微软雅黑" panose="020B0503020204020204" pitchFamily="34" charset="-122"/>
              <a:sym typeface="+mn-ea"/>
            </a:endParaRPr>
          </a:p>
          <a:p>
            <a:pPr marL="357505" indent="-357505">
              <a:lnSpc>
                <a:spcPct val="150000"/>
              </a:lnSpc>
              <a:buNone/>
            </a:pPr>
            <a:r>
              <a:rPr lang="zh-CN" altLang="en-US" sz="2400" dirty="0" smtClean="0">
                <a:latin typeface="微软雅黑" panose="020B0503020204020204" pitchFamily="34" charset="-122"/>
                <a:ea typeface="微软雅黑" panose="020B0503020204020204" pitchFamily="34" charset="-122"/>
                <a:sym typeface="+mn-ea"/>
              </a:rPr>
              <a:t>活动步骤：每个同学可以写出三条，并就你心目中的幸福做出排序。完成后，请若干志愿者同学分享自己的经验。</a:t>
            </a:r>
            <a:endParaRPr lang="zh-CN" altLang="en-US" sz="2400" dirty="0" smtClean="0">
              <a:latin typeface="微软雅黑" panose="020B0503020204020204" pitchFamily="34" charset="-122"/>
              <a:ea typeface="微软雅黑" panose="020B0503020204020204" pitchFamily="34" charset="-122"/>
              <a:sym typeface="+mn-ea"/>
            </a:endParaRPr>
          </a:p>
          <a:p>
            <a:pPr marL="357505" indent="-357505">
              <a:lnSpc>
                <a:spcPct val="150000"/>
              </a:lnSpc>
              <a:buNone/>
            </a:pPr>
            <a:endParaRPr lang="zh-CN" altLang="en-US" sz="2400" dirty="0" smtClean="0">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451485" y="774700"/>
            <a:ext cx="5453380" cy="829945"/>
          </a:xfrm>
          <a:prstGeom prst="rect">
            <a:avLst/>
          </a:prstGeom>
          <a:noFill/>
        </p:spPr>
        <p:txBody>
          <a:bodyPr wrap="none" rtlCol="0">
            <a:spAutoFit/>
          </a:bodyPr>
          <a:p>
            <a:pPr marL="357505" indent="-357505" algn="l">
              <a:lnSpc>
                <a:spcPct val="150000"/>
              </a:lnSpc>
              <a:buClrTx/>
              <a:buSzTx/>
              <a:buNone/>
            </a:pPr>
            <a:r>
              <a:rPr lang="zh-CN" altLang="en-US" sz="3200" b="1" dirty="0">
                <a:solidFill>
                  <a:srgbClr val="127FB8"/>
                </a:solidFill>
                <a:latin typeface="微软雅黑" panose="020B0503020204020204" pitchFamily="34" charset="-122"/>
                <a:ea typeface="微软雅黑" panose="020B0503020204020204" pitchFamily="34" charset="-122"/>
                <a:sym typeface="+mn-ea"/>
              </a:rPr>
              <a:t> 心理训练营1-1：幸福感体验</a:t>
            </a:r>
            <a:endParaRPr lang="zh-CN" altLang="en-US" sz="3200" b="1" dirty="0">
              <a:solidFill>
                <a:srgbClr val="127FB8"/>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64"/>
          <p:cNvSpPr txBox="1"/>
          <p:nvPr/>
        </p:nvSpPr>
        <p:spPr>
          <a:xfrm>
            <a:off x="814039" y="1282390"/>
            <a:ext cx="10794380" cy="4615815"/>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1.健康包括身体上、心理上和社会上的完满状态，而不仅仅是没有疾病和虚弱的现象。广义的健康可以拓展为生理、心理、社会、道德和环境五个方面。</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2.心理健康水平对一个人的生活、学习、工作、事业成功、家庭幸福和成长都有决定性作用。可以说“心态决定命运”。</a:t>
            </a:r>
            <a:endParaRPr lang="zh-CN" altLang="en-US"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3.</a:t>
            </a:r>
            <a:r>
              <a:rPr lang="zh-CN" altLang="en-US" sz="2800" b="1" dirty="0">
                <a:solidFill>
                  <a:srgbClr val="127FB8"/>
                </a:solidFill>
                <a:latin typeface="微软雅黑" panose="020B0503020204020204" pitchFamily="34" charset="-122"/>
                <a:ea typeface="微软雅黑" panose="020B0503020204020204" pitchFamily="34" charset="-122"/>
                <a:sym typeface="+mn-ea"/>
              </a:rPr>
              <a:t>掌握心理健康的概念和大学生</a:t>
            </a:r>
            <a:r>
              <a:rPr lang="zh-CN" altLang="en-US" sz="2800" b="1" dirty="0">
                <a:solidFill>
                  <a:srgbClr val="127FB8"/>
                </a:solidFill>
                <a:latin typeface="微软雅黑" panose="020B0503020204020204" pitchFamily="34" charset="-122"/>
                <a:ea typeface="微软雅黑" panose="020B0503020204020204" pitchFamily="34" charset="-122"/>
              </a:rPr>
              <a:t>心理健康的标准与常见问题，</a:t>
            </a:r>
            <a:r>
              <a:rPr lang="zh-CN" altLang="en-US" sz="2800" b="1" dirty="0">
                <a:solidFill>
                  <a:srgbClr val="127FB8"/>
                </a:solidFill>
                <a:latin typeface="微软雅黑" panose="020B0503020204020204" pitchFamily="34" charset="-122"/>
                <a:ea typeface="微软雅黑" panose="020B0503020204020204" pitchFamily="34" charset="-122"/>
                <a:sym typeface="+mn-ea"/>
              </a:rPr>
              <a:t>熟悉大学生心理健康的解决途径和调适方法具有重要的现实意义。</a:t>
            </a:r>
            <a:endParaRPr lang="zh-CN" altLang="en-US" sz="2800" b="1" dirty="0">
              <a:solidFill>
                <a:srgbClr val="127FB8"/>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random/>
  </p:transition>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KSO_WM_DIAGRAM_VIRTUALLY_FRAME" val="{&quot;height&quot;:282.36275590551173,&quot;left&quot;:259.37503937007875,&quot;top&quot;:139.83795275590552,&quot;width&quot;:555.0749606299212}"/>
</p:tagLst>
</file>

<file path=ppt/tags/tag14.xml><?xml version="1.0" encoding="utf-8"?>
<p:tagLst xmlns:p="http://schemas.openxmlformats.org/presentationml/2006/main">
  <p:tag name="KSO_WM_DIAGRAM_VIRTUALLY_FRAME" val="{&quot;height&quot;:282.36275590551173,&quot;left&quot;:259.37503937007875,&quot;top&quot;:139.83795275590552,&quot;width&quot;:555.0749606299212}"/>
</p:tagLst>
</file>

<file path=ppt/tags/tag15.xml><?xml version="1.0" encoding="utf-8"?>
<p:tagLst xmlns:p="http://schemas.openxmlformats.org/presentationml/2006/main">
  <p:tag name="KSO_WM_DIAGRAM_VIRTUALLY_FRAME" val="{&quot;height&quot;:282.36275590551173,&quot;left&quot;:259.37503937007875,&quot;top&quot;:139.83795275590552,&quot;width&quot;:555.0749606299212}"/>
</p:tagLst>
</file>

<file path=ppt/tags/tag16.xml><?xml version="1.0" encoding="utf-8"?>
<p:tagLst xmlns:p="http://schemas.openxmlformats.org/presentationml/2006/main">
  <p:tag name="KSO_WM_DIAGRAM_VIRTUALLY_FRAME" val="{&quot;height&quot;:282.36275590551173,&quot;left&quot;:259.37503937007875,&quot;top&quot;:139.83795275590552,&quot;width&quot;:555.0749606299212}"/>
</p:tagLst>
</file>

<file path=ppt/tags/tag17.xml><?xml version="1.0" encoding="utf-8"?>
<p:tagLst xmlns:p="http://schemas.openxmlformats.org/presentationml/2006/main">
  <p:tag name="KSO_WM_DIAGRAM_VIRTUALLY_FRAME" val="{&quot;height&quot;:282.36275590551173,&quot;left&quot;:259.37503937007875,&quot;top&quot;:139.83795275590552,&quot;width&quot;:555.0749606299212}"/>
</p:tagLst>
</file>

<file path=ppt/tags/tag18.xml><?xml version="1.0" encoding="utf-8"?>
<p:tagLst xmlns:p="http://schemas.openxmlformats.org/presentationml/2006/main">
  <p:tag name="KSO_WM_DIAGRAM_VIRTUALLY_FRAME" val="{&quot;height&quot;:282.36275590551173,&quot;left&quot;:259.37503937007875,&quot;top&quot;:139.83795275590552,&quot;width&quot;:555.0749606299212}"/>
</p:tagLst>
</file>

<file path=ppt/tags/tag19.xml><?xml version="1.0" encoding="utf-8"?>
<p:tagLst xmlns:p="http://schemas.openxmlformats.org/presentationml/2006/main">
  <p:tag name="KSO_WM_DIAGRAM_VIRTUALLY_FRAME" val="{&quot;height&quot;:282.36275590551173,&quot;left&quot;:259.37503937007875,&quot;top&quot;:139.83795275590552,&quot;width&quot;:555.0749606299212}"/>
</p:tagLst>
</file>

<file path=ppt/tags/tag20.xml><?xml version="1.0" encoding="utf-8"?>
<p:tagLst xmlns:p="http://schemas.openxmlformats.org/presentationml/2006/main">
  <p:tag name="KSO_WM_DIAGRAM_VIRTUALLY_FRAME" val="{&quot;height&quot;:282.36275590551173,&quot;left&quot;:259.37503937007875,&quot;top&quot;:139.83795275590552,&quot;width&quot;:555.0749606299212}"/>
</p:tagLst>
</file>

<file path=ppt/tags/tag21.xml><?xml version="1.0" encoding="utf-8"?>
<p:tagLst xmlns:p="http://schemas.openxmlformats.org/presentationml/2006/main">
  <p:tag name="KSO_WM_DIAGRAM_VIRTUALLY_FRAME" val="{&quot;height&quot;:282.36275590551173,&quot;left&quot;:259.37503937007875,&quot;top&quot;:139.83795275590552,&quot;width&quot;:555.0749606299212}"/>
</p:tagLst>
</file>

<file path=ppt/tags/tag22.xml><?xml version="1.0" encoding="utf-8"?>
<p:tagLst xmlns:p="http://schemas.openxmlformats.org/presentationml/2006/main">
  <p:tag name="KSO_WM_DIAGRAM_VIRTUALLY_FRAME" val="{&quot;height&quot;:300.37496062992125,&quot;left&quot;:142.5,&quot;top&quot;:115.87503937007872,&quot;width&quot;:641.2470078740157}"/>
</p:tagLst>
</file>

<file path=ppt/tags/tag23.xml><?xml version="1.0" encoding="utf-8"?>
<p:tagLst xmlns:p="http://schemas.openxmlformats.org/presentationml/2006/main">
  <p:tag name="KSO_WM_DIAGRAM_VIRTUALLY_FRAME" val="{&quot;height&quot;:300.37496062992125,&quot;left&quot;:142.5,&quot;top&quot;:115.87503937007872,&quot;width&quot;:641.2470078740157}"/>
</p:tagLst>
</file>

<file path=ppt/tags/tag24.xml><?xml version="1.0" encoding="utf-8"?>
<p:tagLst xmlns:p="http://schemas.openxmlformats.org/presentationml/2006/main">
  <p:tag name="KSO_WM_DIAGRAM_VIRTUALLY_FRAME" val="{&quot;height&quot;:300.37496062992125,&quot;left&quot;:142.5,&quot;top&quot;:115.87503937007872,&quot;width&quot;:641.2470078740157}"/>
</p:tagLst>
</file>

<file path=ppt/tags/tag25.xml><?xml version="1.0" encoding="utf-8"?>
<p:tagLst xmlns:p="http://schemas.openxmlformats.org/presentationml/2006/main">
  <p:tag name="KSO_WM_DIAGRAM_VIRTUALLY_FRAME" val="{&quot;height&quot;:300.37496062992125,&quot;left&quot;:142.5,&quot;top&quot;:115.87503937007872,&quot;width&quot;:641.2470078740157}"/>
</p:tagLst>
</file>

<file path=ppt/tags/tag26.xml><?xml version="1.0" encoding="utf-8"?>
<p:tagLst xmlns:p="http://schemas.openxmlformats.org/presentationml/2006/main">
  <p:tag name="KSO_WM_DIAGRAM_VIRTUALLY_FRAME" val="{&quot;height&quot;:300.37496062992125,&quot;left&quot;:142.5,&quot;top&quot;:115.87503937007872,&quot;width&quot;:641.2470078740157}"/>
</p:tagLst>
</file>

<file path=ppt/tags/tag27.xml><?xml version="1.0" encoding="utf-8"?>
<p:tagLst xmlns:p="http://schemas.openxmlformats.org/presentationml/2006/main">
  <p:tag name="KSO_WM_DIAGRAM_VIRTUALLY_FRAME" val="{&quot;height&quot;:300.37496062992125,&quot;left&quot;:142.5,&quot;top&quot;:115.87503937007872,&quot;width&quot;:641.2470078740157}"/>
</p:tagLst>
</file>

<file path=ppt/tags/tag28.xml><?xml version="1.0" encoding="utf-8"?>
<p:tagLst xmlns:p="http://schemas.openxmlformats.org/presentationml/2006/main">
  <p:tag name="KSO_WM_DIAGRAM_VIRTUALLY_FRAME" val="{&quot;height&quot;:300.37496062992125,&quot;left&quot;:142.5,&quot;top&quot;:115.87503937007872,&quot;width&quot;:641.2470078740157}"/>
</p:tagLst>
</file>

<file path=ppt/tags/tag29.xml><?xml version="1.0" encoding="utf-8"?>
<p:tagLst xmlns:p="http://schemas.openxmlformats.org/presentationml/2006/main">
  <p:tag name="KSO_WM_DIAGRAM_VIRTUALLY_FRAME" val="{&quot;height&quot;:300.37496062992125,&quot;left&quot;:142.5,&quot;top&quot;:115.87503937007872,&quot;width&quot;:641.2470078740157}"/>
</p:tagLst>
</file>

<file path=ppt/tags/tag30.xml><?xml version="1.0" encoding="utf-8"?>
<p:tagLst xmlns:p="http://schemas.openxmlformats.org/presentationml/2006/main">
  <p:tag name="KSO_WM_DIAGRAM_VIRTUALLY_FRAME" val="{&quot;height&quot;:300.37496062992125,&quot;left&quot;:142.5,&quot;top&quot;:115.87503937007872,&quot;width&quot;:641.2470078740157}"/>
</p:tagLst>
</file>

<file path=ppt/tags/tag31.xml><?xml version="1.0" encoding="utf-8"?>
<p:tagLst xmlns:p="http://schemas.openxmlformats.org/presentationml/2006/main">
  <p:tag name="KSO_WM_DIAGRAM_VIRTUALLY_FRAME" val="{&quot;height&quot;:300.37496062992125,&quot;left&quot;:142.5,&quot;top&quot;:115.87503937007872,&quot;width&quot;:641.2470078740157}"/>
</p:tagLst>
</file>

<file path=ppt/tags/tag32.xml><?xml version="1.0" encoding="utf-8"?>
<p:tagLst xmlns:p="http://schemas.openxmlformats.org/presentationml/2006/main">
  <p:tag name="KSO_WM_DIAGRAM_VIRTUALLY_FRAME" val="{&quot;height&quot;:300.37496062992125,&quot;left&quot;:142.5,&quot;top&quot;:115.87503937007872,&quot;width&quot;:641.2470078740157}"/>
</p:tagLst>
</file>

<file path=ppt/tags/tag33.xml><?xml version="1.0" encoding="utf-8"?>
<p:tagLst xmlns:p="http://schemas.openxmlformats.org/presentationml/2006/main">
  <p:tag name="KSO_WM_DIAGRAM_VIRTUALLY_FRAME" val="{&quot;height&quot;:300.37496062992125,&quot;left&quot;:142.5,&quot;top&quot;:115.87503937007872,&quot;width&quot;:641.2470078740157}"/>
</p:tagLst>
</file>

<file path=ppt/tags/tag34.xml><?xml version="1.0" encoding="utf-8"?>
<p:tagLst xmlns:p="http://schemas.openxmlformats.org/presentationml/2006/main">
  <p:tag name="KSO_WM_DIAGRAM_VIRTUALLY_FRAME" val="{&quot;height&quot;:300.37496062992125,&quot;left&quot;:142.5,&quot;top&quot;:115.87503937007872,&quot;width&quot;:641.2470078740157}"/>
</p:tagLst>
</file>

<file path=ppt/tags/tag35.xml><?xml version="1.0" encoding="utf-8"?>
<p:tagLst xmlns:p="http://schemas.openxmlformats.org/presentationml/2006/main">
  <p:tag name="KSO_WM_DIAGRAM_VIRTUALLY_FRAME" val="{&quot;height&quot;:300.37496062992125,&quot;left&quot;:142.5,&quot;top&quot;:115.87503937007872,&quot;width&quot;:641.2470078740157}"/>
</p:tagLst>
</file>

<file path=ppt/tags/tag36.xml><?xml version="1.0" encoding="utf-8"?>
<p:tagLst xmlns:p="http://schemas.openxmlformats.org/presentationml/2006/main">
  <p:tag name="KSO_WM_DIAGRAM_VIRTUALLY_FRAME" val="{&quot;height&quot;:300.37496062992125,&quot;left&quot;:142.5,&quot;top&quot;:115.87503937007872,&quot;width&quot;:641.247007874015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2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3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4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a:themeElements>
    <a:clrScheme name="">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3150</Words>
  <Application>WPS 演示</Application>
  <PresentationFormat>宽屏</PresentationFormat>
  <Paragraphs>126</Paragraphs>
  <Slides>23</Slides>
  <Notes>0</Notes>
  <HiddenSlides>0</HiddenSlides>
  <MMClips>0</MMClips>
  <ScaleCrop>false</ScaleCrop>
  <HeadingPairs>
    <vt:vector size="6" baseType="variant">
      <vt:variant>
        <vt:lpstr>已用的字体</vt:lpstr>
      </vt:variant>
      <vt:variant>
        <vt:i4>9</vt:i4>
      </vt:variant>
      <vt:variant>
        <vt:lpstr>主题</vt:lpstr>
      </vt:variant>
      <vt:variant>
        <vt:i4>7</vt:i4>
      </vt:variant>
      <vt:variant>
        <vt:lpstr>幻灯片标题</vt:lpstr>
      </vt:variant>
      <vt:variant>
        <vt:i4>23</vt:i4>
      </vt:variant>
    </vt:vector>
  </HeadingPairs>
  <TitlesOfParts>
    <vt:vector size="39" baseType="lpstr">
      <vt:lpstr>Arial</vt:lpstr>
      <vt:lpstr>宋体</vt:lpstr>
      <vt:lpstr>Wingdings</vt:lpstr>
      <vt:lpstr>等线</vt:lpstr>
      <vt:lpstr>微软雅黑</vt:lpstr>
      <vt:lpstr>华文行楷</vt:lpstr>
      <vt:lpstr>Calibri</vt:lpstr>
      <vt:lpstr>Arial Unicode MS</vt:lpstr>
      <vt:lpstr>等线 Light</vt:lpstr>
      <vt:lpstr>Office 主题​​</vt:lpstr>
      <vt:lpstr>9_Office 主题​​</vt:lpstr>
      <vt:lpstr>10_Office 主题​​</vt:lpstr>
      <vt:lpstr>11_Office 主题​​</vt:lpstr>
      <vt:lpstr>12_Office 主题​​</vt:lpstr>
      <vt:lpstr>13_Office 主题​​</vt:lpstr>
      <vt:lpstr>14_Office 主题​​</vt:lpstr>
      <vt:lpstr>第一章  绪   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二、改善认知      生活是一面镜子，你哭它就哭，你笑它就笑。        所谓认知是指认识活动或认识过程，包括信念和信念体系、思维和想象等。每一个人在特定的家庭和社会环境下，通过主观和客观的交互作用，形成的一种对事物倾向性的认知方式或认知模式。</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9轮PPT模板</dc:title>
  <dc:creator>Chris</dc:creator>
  <cp:lastModifiedBy>司南</cp:lastModifiedBy>
  <cp:revision>275</cp:revision>
  <dcterms:created xsi:type="dcterms:W3CDTF">2017-08-10T17:46:00Z</dcterms:created>
  <dcterms:modified xsi:type="dcterms:W3CDTF">2025-06-06T06:16:37Z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2052-12.1.0.21171</vt:lpwstr>
  </property>
  <property fmtid="{D5CDD505-2E9C-101B-9397-08002B2CF9AE}" pid="3" name="ICV">
    <vt:lpwstr>AE0A35538A1E49B99704D6DC5D72B2EB_13</vt:lpwstr>
  </property>
</Properties>
</file>