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 id="2147483736" r:id="rId8"/>
  </p:sldMasterIdLst>
  <p:notesMasterIdLst>
    <p:notesMasterId r:id="rId50"/>
  </p:notesMasterIdLst>
  <p:handoutMasterIdLst>
    <p:handoutMasterId r:id="rId51"/>
  </p:handoutMasterIdLst>
  <p:sldIdLst>
    <p:sldId id="311" r:id="rId9"/>
    <p:sldId id="295" r:id="rId10"/>
    <p:sldId id="307" r:id="rId11"/>
    <p:sldId id="271" r:id="rId12"/>
    <p:sldId id="265" r:id="rId13"/>
    <p:sldId id="308" r:id="rId14"/>
    <p:sldId id="368" r:id="rId15"/>
    <p:sldId id="369" r:id="rId16"/>
    <p:sldId id="370" r:id="rId17"/>
    <p:sldId id="371" r:id="rId18"/>
    <p:sldId id="372" r:id="rId19"/>
    <p:sldId id="373" r:id="rId20"/>
    <p:sldId id="374" r:id="rId21"/>
    <p:sldId id="375" r:id="rId22"/>
    <p:sldId id="376" r:id="rId23"/>
    <p:sldId id="377" r:id="rId24"/>
    <p:sldId id="362" r:id="rId25"/>
    <p:sldId id="378" r:id="rId26"/>
    <p:sldId id="379" r:id="rId27"/>
    <p:sldId id="380" r:id="rId28"/>
    <p:sldId id="381" r:id="rId29"/>
    <p:sldId id="382" r:id="rId30"/>
    <p:sldId id="383" r:id="rId31"/>
    <p:sldId id="384" r:id="rId32"/>
    <p:sldId id="385" r:id="rId33"/>
    <p:sldId id="386" r:id="rId34"/>
    <p:sldId id="387" r:id="rId35"/>
    <p:sldId id="388" r:id="rId36"/>
    <p:sldId id="389" r:id="rId37"/>
    <p:sldId id="363" r:id="rId38"/>
    <p:sldId id="390" r:id="rId39"/>
    <p:sldId id="391" r:id="rId40"/>
    <p:sldId id="392" r:id="rId41"/>
    <p:sldId id="393" r:id="rId42"/>
    <p:sldId id="394" r:id="rId43"/>
    <p:sldId id="395" r:id="rId44"/>
    <p:sldId id="396" r:id="rId45"/>
    <p:sldId id="397" r:id="rId46"/>
    <p:sldId id="352" r:id="rId47"/>
    <p:sldId id="398" r:id="rId48"/>
    <p:sldId id="293" r:id="rId49"/>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1572" userDrawn="1">
          <p15:clr>
            <a:srgbClr val="A4A3A4"/>
          </p15:clr>
        </p15:guide>
        <p15:guide id="3" pos="6063" userDrawn="1">
          <p15:clr>
            <a:srgbClr val="A4A3A4"/>
          </p15:clr>
        </p15:guide>
        <p15:guide id="4"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2AC"/>
    <a:srgbClr val="127FB8"/>
    <a:srgbClr val="1DB1E5"/>
    <a:srgbClr val="616CB2"/>
    <a:srgbClr val="838BC5"/>
    <a:srgbClr val="FF0000"/>
    <a:srgbClr val="3399FF"/>
    <a:srgbClr val="A027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9" autoAdjust="0"/>
    <p:restoredTop sz="94660"/>
  </p:normalViewPr>
  <p:slideViewPr>
    <p:cSldViewPr snapToGrid="0" showGuides="1">
      <p:cViewPr>
        <p:scale>
          <a:sx n="75" d="100"/>
          <a:sy n="75" d="100"/>
        </p:scale>
        <p:origin x="3384" y="852"/>
      </p:cViewPr>
      <p:guideLst>
        <p:guide orient="horz" pos="2205"/>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gridSpacing cx="72003" cy="72003"/>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t>2025-6-6</a:t>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t>‹#›</a:t>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t>2025-6-6</a:t>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t>‹#›</a:t>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8.xml"/><Relationship Id="rId1" Type="http://schemas.openxmlformats.org/officeDocument/2006/relationships/tags" Target="../tags/tag13.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7.png"/><Relationship Id="rId4"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11" name="TextBox 24">
            <a:extLst>
              <a:ext uri="{FF2B5EF4-FFF2-40B4-BE49-F238E27FC236}">
                <a16:creationId xmlns:a16="http://schemas.microsoft.com/office/drawing/2014/main" id="{527AC682-C68B-4ED6-AD5B-7E94D796B99E}"/>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EDA07727-7ADC-45D2-AA73-705F5D187A74}"/>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66D84977-E56F-4D8B-9C9A-B21DDF01B475}"/>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9" name="TextBox 10">
            <a:extLst>
              <a:ext uri="{FF2B5EF4-FFF2-40B4-BE49-F238E27FC236}">
                <a16:creationId xmlns:a16="http://schemas.microsoft.com/office/drawing/2014/main" id="{3F6524C0-3899-444F-806B-9631A86DC24C}"/>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7850B079-9476-4D7B-84EE-46126C442E9E}"/>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8434"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8437" name="TextBox 24"/>
          <p:cNvSpPr txBox="1"/>
          <p:nvPr userDrawn="1"/>
        </p:nvSpPr>
        <p:spPr>
          <a:xfrm>
            <a:off x="7905750" y="6197600"/>
            <a:ext cx="4286250" cy="519113"/>
          </a:xfrm>
          <a:prstGeom prst="rect">
            <a:avLst/>
          </a:prstGeom>
          <a:noFill/>
          <a:ln w="9525">
            <a:noFill/>
          </a:ln>
        </p:spPr>
        <p:txBody>
          <a:bodyPr>
            <a:spAutoFit/>
          </a:bodyPr>
          <a:lstStyle/>
          <a:p>
            <a:pPr lvl="0" algn="ctr"/>
            <a:r>
              <a:rPr lang="zh-CN" altLang="en-US" sz="2800" b="1" dirty="0">
                <a:solidFill>
                  <a:srgbClr val="127FB8"/>
                </a:solidFill>
                <a:latin typeface="华文行楷" panose="02010800040101010101" pitchFamily="2" charset="-122"/>
                <a:ea typeface="华文行楷" panose="02010800040101010101" pitchFamily="2" charset="-122"/>
              </a:rPr>
              <a:t>中国科学技术大学出版社</a:t>
            </a:r>
          </a:p>
        </p:txBody>
      </p:sp>
      <p:sp>
        <p:nvSpPr>
          <p:cNvPr id="18438" name="文本框 3081"/>
          <p:cNvSpPr txBox="1"/>
          <p:nvPr userDrawn="1"/>
        </p:nvSpPr>
        <p:spPr>
          <a:xfrm>
            <a:off x="8053388" y="211138"/>
            <a:ext cx="3973512" cy="1004887"/>
          </a:xfrm>
          <a:prstGeom prst="rect">
            <a:avLst/>
          </a:prstGeom>
          <a:noFill/>
          <a:ln w="9525">
            <a:noFill/>
          </a:ln>
        </p:spPr>
        <p:txBody>
          <a:bodyPr>
            <a:spAutoFit/>
          </a:bodyPr>
          <a:lstStyle/>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安徽省十三五规划教材</a:t>
            </a:r>
          </a:p>
          <a:p>
            <a:pPr lvl="0" algn="r">
              <a:spcBef>
                <a:spcPct val="50000"/>
              </a:spcBef>
            </a:pPr>
            <a:r>
              <a:rPr lang="zh-CN" altLang="en-US" sz="2400" b="1" dirty="0">
                <a:solidFill>
                  <a:srgbClr val="3399FF"/>
                </a:solidFill>
                <a:latin typeface="华文行楷" panose="02010800040101010101" pitchFamily="2" charset="-122"/>
                <a:ea typeface="华文行楷" panose="02010800040101010101" pitchFamily="2" charset="-122"/>
              </a:rPr>
              <a:t>心理学创新系列教材</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9458"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20482"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0485" name="TextBox 11"/>
          <p:cNvSpPr txBox="1"/>
          <p:nvPr userDrawn="1"/>
        </p:nvSpPr>
        <p:spPr>
          <a:xfrm>
            <a:off x="8443913" y="6329363"/>
            <a:ext cx="3614737" cy="457200"/>
          </a:xfrm>
          <a:prstGeom prst="rect">
            <a:avLst/>
          </a:prstGeom>
          <a:noFill/>
          <a:ln w="9525">
            <a:noFill/>
          </a:ln>
        </p:spPr>
        <p:txBody>
          <a:bodyPr>
            <a:spAutoFit/>
          </a:bodyPr>
          <a:lstStyle/>
          <a:p>
            <a:pPr lvl="0"/>
            <a:r>
              <a:rPr lang="zh-CN" altLang="en-US" sz="2400" dirty="0">
                <a:solidFill>
                  <a:schemeClr val="bg1"/>
                </a:solidFill>
                <a:latin typeface="华文行楷" panose="02010800040101010101" pitchFamily="2" charset="-122"/>
                <a:ea typeface="华文行楷" panose="02010800040101010101" pitchFamily="2" charset="-122"/>
              </a:rPr>
              <a:t>中国科学技术大学出版社</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10" name="TextBox 10"/>
          <p:cNvSpPr txBox="1"/>
          <p:nvPr userDrawn="1"/>
        </p:nvSpPr>
        <p:spPr>
          <a:xfrm>
            <a:off x="239713" y="103823"/>
            <a:ext cx="5087661"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华文行楷" panose="02010800040101010101" pitchFamily="2" charset="-122"/>
                <a:ea typeface="华文行楷" panose="02010800040101010101" pitchFamily="2" charset="-122"/>
              </a:rPr>
              <a:t>大学生心理健康的维护与调适</a:t>
            </a:r>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21506"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p>
        </p:txBody>
      </p:sp>
      <p:sp>
        <p:nvSpPr>
          <p:cNvPr id="21509"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2253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p>
        </p:txBody>
      </p:sp>
      <p:sp>
        <p:nvSpPr>
          <p:cNvPr id="22533"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3556"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6" Type="http://schemas.openxmlformats.org/officeDocument/2006/relationships/theme" Target="../theme/theme8.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4"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4"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8195"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1831975"/>
            <a:ext cx="105156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第三章   情绪管理与心理健康</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2881476" y="2855750"/>
            <a:ext cx="6451600" cy="622145"/>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第二节  大学生常见情绪困扰</a:t>
              </a: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6" name="组合 33"/>
          <p:cNvGrpSpPr/>
          <p:nvPr/>
        </p:nvGrpSpPr>
        <p:grpSpPr>
          <a:xfrm>
            <a:off x="2881476" y="1865150"/>
            <a:ext cx="6403975" cy="625962"/>
            <a:chOff x="3294744" y="1452406"/>
            <a:chExt cx="5523518" cy="521538"/>
          </a:xfrm>
        </p:grpSpPr>
        <p:sp>
          <p:nvSpPr>
            <p:cNvPr id="24" name="矩形: 圆角 23"/>
            <p:cNvSpPr/>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第一节  情绪概述</a:t>
              </a: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9" name="组合 31"/>
          <p:cNvGrpSpPr/>
          <p:nvPr/>
        </p:nvGrpSpPr>
        <p:grpSpPr>
          <a:xfrm>
            <a:off x="2881476" y="3860637"/>
            <a:ext cx="6477000" cy="622145"/>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第三节  大学生情绪管理</a:t>
              </a: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954713" y="1471613"/>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557438"/>
              <a:ext cx="6942598" cy="708380"/>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掌握大学生情绪基本概念、情绪管理的过程、情绪管理的常用方法。</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954713" y="2940050"/>
            <a:ext cx="8108912" cy="877888"/>
            <a:chOff x="1845258" y="2971824"/>
            <a:chExt cx="8107863" cy="878499"/>
          </a:xfrm>
        </p:grpSpPr>
        <p:sp>
          <p:nvSpPr>
            <p:cNvPr id="30728" name="文本框 34"/>
            <p:cNvSpPr txBox="1"/>
            <p:nvPr/>
          </p:nvSpPr>
          <p:spPr>
            <a:xfrm>
              <a:off x="3010523" y="3202673"/>
              <a:ext cx="6942598" cy="40038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熟悉大学生情绪的常见问题。</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954713" y="4406900"/>
            <a:ext cx="8121535" cy="879475"/>
            <a:chOff x="1809241" y="4726731"/>
            <a:chExt cx="8121577" cy="878499"/>
          </a:xfrm>
        </p:grpSpPr>
        <p:sp>
          <p:nvSpPr>
            <p:cNvPr id="30734" name="文本框 35"/>
            <p:cNvSpPr txBox="1"/>
            <p:nvPr/>
          </p:nvSpPr>
          <p:spPr>
            <a:xfrm>
              <a:off x="2988644" y="4990579"/>
              <a:ext cx="6942174" cy="399666"/>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了解大学生情绪的基本特点。</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1" y="3065649"/>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情绪概述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90700" cy="47089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一、情绪的概述</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情绪和情感是指人对客观事物与自身需要之间关系的态度体验，也是人脑对客观现实的主观反映。</a:t>
            </a: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2. </a:t>
            </a:r>
            <a:r>
              <a:rPr lang="zh-CN" altLang="en-US" sz="2400" b="1" dirty="0">
                <a:latin typeface="微软雅黑" panose="020B0503020204020204" pitchFamily="34" charset="-122"/>
                <a:ea typeface="微软雅黑" panose="020B0503020204020204" pitchFamily="34" charset="-122"/>
              </a:rPr>
              <a:t>理解：</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）情绪和情感是以人的需要为中介的一种心理活动。</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）情绪和情感是主体的一种主观感受。</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）情绪和情感有其外部表现形式。</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）情绪和情感会引起一定的生理上的变化。</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0569575" cy="3600986"/>
          </a:xfrm>
          <a:prstGeom prst="rect">
            <a:avLst/>
          </a:prstGeom>
          <a:noFill/>
          <a:ln w="9525">
            <a:noFill/>
          </a:ln>
        </p:spPr>
        <p:txBody>
          <a:bodyPr>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二、情绪的分类</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（一）基本情绪</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快乐</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愤怒</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悲哀</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恐惧</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01800" cy="353571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二、情绪的分类</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（二）积极情绪与消极情绪</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积极情绪：</a:t>
            </a:r>
            <a:r>
              <a:rPr lang="zh-CN" altLang="en-US" sz="2400" dirty="0">
                <a:latin typeface="微软雅黑" panose="020B0503020204020204" pitchFamily="34" charset="-122"/>
                <a:ea typeface="微软雅黑" panose="020B0503020204020204" pitchFamily="34" charset="-122"/>
              </a:rPr>
              <a:t>积极情绪是与某种需要的满足相联系，通常伴随愉悦的主观体验，并能提高人的积极性和活动能力。</a:t>
            </a:r>
            <a:endParaRPr lang="en-US" altLang="zh-CN" sz="2400"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消极情绪：</a:t>
            </a:r>
            <a:r>
              <a:rPr lang="zh-CN" altLang="en-US" sz="2400" dirty="0">
                <a:latin typeface="微软雅黑" panose="020B0503020204020204" pitchFamily="34" charset="-122"/>
                <a:ea typeface="微软雅黑" panose="020B0503020204020204" pitchFamily="34" charset="-122"/>
              </a:rPr>
              <a:t>消极情绪是指当某种需要无法满足时，而产生的不愉快的主观体验，不利   于你继续完成工作或者正常地思考。</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78000" cy="519770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二、情绪的分类</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（三）情绪的状态</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按情绪状态来分，即按情绪发生的速度、强度和持续时间的长短，可以把情绪划分为心境、激情和应激</a:t>
            </a:r>
            <a:r>
              <a:rPr lang="zh-CN" altLang="en-US" sz="2400" dirty="0">
                <a:latin typeface="微软雅黑" panose="020B0503020204020204" pitchFamily="34" charset="-122"/>
                <a:ea typeface="微软雅黑" panose="020B0503020204020204" pitchFamily="34" charset="-122"/>
              </a:rPr>
              <a:t>：</a:t>
            </a:r>
            <a:endParaRPr lang="zh-CN"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心境：</a:t>
            </a:r>
            <a:r>
              <a:rPr lang="zh-CN" altLang="en-US" sz="2400" dirty="0">
                <a:latin typeface="微软雅黑" panose="020B0503020204020204" pitchFamily="34" charset="-122"/>
                <a:ea typeface="微软雅黑" panose="020B0503020204020204" pitchFamily="34" charset="-122"/>
              </a:rPr>
              <a:t>心境是一种微弱、持久而又具有弥漫性的情绪体验状态，通常叫作心情。</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激情：</a:t>
            </a:r>
            <a:r>
              <a:rPr lang="zh-CN" altLang="en-US" sz="2400" dirty="0">
                <a:latin typeface="微软雅黑" panose="020B0503020204020204" pitchFamily="34" charset="-122"/>
                <a:ea typeface="微软雅黑" panose="020B0503020204020204" pitchFamily="34" charset="-122"/>
              </a:rPr>
              <a:t>激情是一种强烈的、爆发式的、持续时间较短的情绪状态，这种情绪状态具有明显的生理反应和外部行为表现。</a:t>
            </a:r>
            <a:endParaRPr lang="en-US" altLang="zh-CN" sz="2400"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应激：</a:t>
            </a:r>
            <a:r>
              <a:rPr lang="zh-CN" altLang="en-US" sz="2400" dirty="0">
                <a:latin typeface="微软雅黑" panose="020B0503020204020204" pitchFamily="34" charset="-122"/>
                <a:ea typeface="微软雅黑" panose="020B0503020204020204" pitchFamily="34" charset="-122"/>
              </a:rPr>
              <a:t>应激是在出现意外事件和遇到危险情景的情况下所出现的高度紧张的情绪状态。</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27200" cy="48013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二、情绪的分类</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（四）道德感、美感和理智感</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zh-CN" altLang="zh-CN" sz="2400" dirty="0">
                <a:latin typeface="微软雅黑" panose="020B0503020204020204" pitchFamily="34" charset="-122"/>
                <a:ea typeface="微软雅黑" panose="020B0503020204020204" pitchFamily="34" charset="-122"/>
              </a:rPr>
              <a:t>人的高级情感包括很多种，主要的有道德感、美感和理智感</a:t>
            </a:r>
            <a:r>
              <a:rPr lang="zh-CN" altLang="en-US" sz="2400" dirty="0">
                <a:latin typeface="微软雅黑" panose="020B0503020204020204" pitchFamily="34" charset="-122"/>
                <a:ea typeface="微软雅黑" panose="020B0503020204020204" pitchFamily="34" charset="-122"/>
              </a:rPr>
              <a:t>：</a:t>
            </a:r>
            <a:endParaRPr lang="zh-CN"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道德感：</a:t>
            </a:r>
            <a:r>
              <a:rPr lang="zh-CN" altLang="en-US" sz="2400" dirty="0">
                <a:latin typeface="微软雅黑" panose="020B0503020204020204" pitchFamily="34" charset="-122"/>
                <a:ea typeface="微软雅黑" panose="020B0503020204020204" pitchFamily="34" charset="-122"/>
              </a:rPr>
              <a:t>道德感是按照一定的道德标准评价人的思想、观念和行为时所产生的主观体验。</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美感：</a:t>
            </a:r>
            <a:r>
              <a:rPr lang="zh-CN" altLang="en-US" sz="2400" dirty="0">
                <a:latin typeface="微软雅黑" panose="020B0503020204020204" pitchFamily="34" charset="-122"/>
                <a:ea typeface="微软雅黑" panose="020B0503020204020204" pitchFamily="34" charset="-122"/>
              </a:rPr>
              <a:t>美感是按照一定的审美标准评价自然界、社会生活及文学艺术品时所产生的情感体验。</a:t>
            </a:r>
            <a:endParaRPr lang="en-US" altLang="zh-CN" sz="2400"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理智感：</a:t>
            </a:r>
            <a:r>
              <a:rPr lang="zh-CN" altLang="en-US" sz="2400" dirty="0">
                <a:latin typeface="微软雅黑" panose="020B0503020204020204" pitchFamily="34" charset="-122"/>
                <a:ea typeface="微软雅黑" panose="020B0503020204020204" pitchFamily="34" charset="-122"/>
              </a:rPr>
              <a:t>理智感是在智力活动过程中所产生的情感体验。</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78000" cy="408970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三、情绪的功能</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（一）情绪的一般功能</a:t>
            </a:r>
            <a:endParaRPr lang="zh-CN" altLang="zh-CN" sz="28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适应功能</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情绪和情感是有机体生存、发展和适应环境的重要手段。机体通过情绪和情感所引起的生理反应能够发动其身体的能量，使机体处于适宜的活动状态，便于机体适应环境的变化。同时，情绪和情感还可以通过表情表现出来，以便得到别人的同情和帮助。</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65300" cy="353571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三、情绪的功能</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（一）情绪的一般功能</a:t>
            </a:r>
            <a:endParaRPr lang="zh-CN" altLang="zh-CN" sz="28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动机功能</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情绪和情感构成一个基本的动机系统，它可以驱动有机体从事活动，提高人的活动效率。一般来说，内驱力是激活有机体行动的动力，而情绪和情感可以对内驱力提供的信号产生放大和增强的作用，从而能更有力地激发有机体的行动。</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65300" cy="29817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三、情绪的功能</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（一）情绪的一般功能</a:t>
            </a:r>
            <a:endParaRPr lang="zh-CN" altLang="zh-CN" sz="28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组织功能</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情绪和情感对其他心理活动具有组织的作用，它表现在积极的情绪和情感对活动起着协调和促进的作用；消极的情绪和情感对活动起着瓦解和破坏的作用。</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39900" cy="353571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三、情绪的功能</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（一）情绪的一般功能</a:t>
            </a:r>
            <a:endParaRPr lang="zh-CN" altLang="zh-CN" sz="28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信号功能 </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情绪和情感具有传递信息、沟通思想的功能。情绪和情感都有外部的表现，这就是表情。情绪和情感的信号功能是通过表情来实现的，表情包括面部表情、肢体表情和言语表情。</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14500" cy="464370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三、情绪的功能</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（二）不同性质情绪的功能</a:t>
            </a:r>
            <a:endParaRPr lang="zh-CN" altLang="zh-CN" sz="28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积极情绪的功能</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积极情绪能激活行动，即接近或趋近倾向，积极情绪能够促进活动的连续性。在积极情绪状态下，个体会保持趋近和探索新颖事物，保持与环境主动的联结。</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）积极情绪能够建设个体资源。</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）积极情绪能促进健康。</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）积极情绪能和谐组织氛围。</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78000" cy="535531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三、情绪的功能</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（二）不同性质情绪的功能</a:t>
            </a:r>
            <a:endParaRPr lang="zh-CN" altLang="zh-CN" sz="28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消极情绪的功能</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进化论人格心理学家认为，既然负面情绪能在进化中被保持下来，说明这些心理机制可以使人生存和繁衍。许多人存在对陌生人的恐惧，恐惧是为了防止被不属于同一群体或部落的人袭击而进化得来的。而常见的焦虑则来源于我们的祖先害怕被群体拒绝，每个人都有加入群体的需要，当我们被群体拒绝时，我们就会产生焦虑感。负面情绪其实是平衡精神健康重要的一环，也是生物与生俱来的特征科学家指出，其实抑郁有很多好处。</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78000" cy="397031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四、大学时期个体情绪的特点</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丰富性和复杂性 </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稳定性与波动性</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强烈性与冲动性</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压抑性与敏感性</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外显性与内隐性</a:t>
            </a:r>
            <a:endParaRPr lang="en-US" altLang="zh-CN" sz="2400" b="1" dirty="0">
              <a:latin typeface="微软雅黑" panose="020B0503020204020204" pitchFamily="34" charset="-122"/>
              <a:ea typeface="微软雅黑" panose="020B0503020204020204" pitchFamily="34" charset="-122"/>
            </a:endParaRPr>
          </a:p>
          <a:p>
            <a:pPr marL="457200" indent="-457200"/>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0" y="3099090"/>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大学生常见情绪困扰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65300" cy="581697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一、焦虑</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（一）概念</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zh-CN" sz="2400" dirty="0">
                <a:latin typeface="微软雅黑" panose="020B0503020204020204" pitchFamily="34" charset="-122"/>
                <a:ea typeface="微软雅黑" panose="020B0503020204020204" pitchFamily="34" charset="-122"/>
              </a:rPr>
              <a:t>焦虑是指一种缺乏明显客观原因的内心不安或无根据的恐惧。</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常见表现：</a:t>
            </a:r>
            <a:r>
              <a:rPr lang="zh-CN" altLang="zh-CN" sz="2400" dirty="0">
                <a:latin typeface="微软雅黑" panose="020B0503020204020204" pitchFamily="34" charset="-122"/>
                <a:ea typeface="微软雅黑" panose="020B0503020204020204" pitchFamily="34" charset="-122"/>
              </a:rPr>
              <a:t>预期即将面临不良处境的一种紧张情绪，表现为持续性精神紧张，如担忧、不安全感等，或者发作惊恐状态，如运动性不安、小动作增多、坐卧不宁或激动哭泣等，常伴有自主神经功能失调表现，如口干、胸闷、心悸、出冷汗、双手震颤、厌食、便秘等。</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类型：</a:t>
            </a:r>
            <a:r>
              <a:rPr lang="zh-CN" altLang="zh-CN" sz="2400" dirty="0">
                <a:latin typeface="微软雅黑" panose="020B0503020204020204" pitchFamily="34" charset="-122"/>
                <a:ea typeface="微软雅黑" panose="020B0503020204020204" pitchFamily="34" charset="-122"/>
              </a:rPr>
              <a:t>状态性焦虑</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由于某一种情境而引起的焦虑，情境改变时，焦虑随之消失。特质性焦虑</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由于一个人的人格特点与众不同，在相同的情境中，其情绪反应的频度和强度也与众不同。</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78000" cy="581697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一、焦虑</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（二）焦虑的常见原因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zh-CN" sz="2400" b="1" dirty="0">
                <a:latin typeface="微软雅黑" panose="020B0503020204020204" pitchFamily="34" charset="-122"/>
                <a:ea typeface="微软雅黑" panose="020B0503020204020204" pitchFamily="34" charset="-122"/>
              </a:rPr>
              <a:t>适应焦虑</a:t>
            </a:r>
            <a:r>
              <a:rPr lang="zh-CN" altLang="en-US" sz="2400" b="1"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由于生活环境和学习方式的改变，大学新生对新环境难以很快适应，因而引起焦虑情绪。</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 </a:t>
            </a:r>
            <a:r>
              <a:rPr lang="zh-CN" altLang="zh-CN" sz="2400" b="1" dirty="0">
                <a:latin typeface="微软雅黑" panose="020B0503020204020204" pitchFamily="34" charset="-122"/>
                <a:ea typeface="微软雅黑" panose="020B0503020204020204" pitchFamily="34" charset="-122"/>
              </a:rPr>
              <a:t>学习焦虑</a:t>
            </a:r>
            <a:r>
              <a:rPr lang="zh-CN" altLang="en-US" sz="2400" b="1"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大学生都有不同程度的学习焦虑，保持中等程度的学习焦虑会促进和提高学习成绩，但学习焦虑过度就会影响正常的学习和</a:t>
            </a:r>
            <a:r>
              <a:rPr lang="zh-CN" altLang="en-US" sz="2400" dirty="0">
                <a:latin typeface="微软雅黑" panose="020B0503020204020204" pitchFamily="34" charset="-122"/>
                <a:ea typeface="微软雅黑" panose="020B0503020204020204" pitchFamily="34" charset="-122"/>
              </a:rPr>
              <a:t>生</a:t>
            </a:r>
            <a:r>
              <a:rPr lang="zh-CN" altLang="zh-CN" sz="2400" dirty="0">
                <a:latin typeface="微软雅黑" panose="020B0503020204020204" pitchFamily="34" charset="-122"/>
                <a:ea typeface="微软雅黑" panose="020B0503020204020204" pitchFamily="34" charset="-122"/>
              </a:rPr>
              <a:t>活。</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zh-CN" sz="2400" b="1" dirty="0">
                <a:latin typeface="微软雅黑" panose="020B0503020204020204" pitchFamily="34" charset="-122"/>
                <a:ea typeface="微软雅黑" panose="020B0503020204020204" pitchFamily="34" charset="-122"/>
              </a:rPr>
              <a:t>人际焦虑</a:t>
            </a:r>
            <a:r>
              <a:rPr lang="zh-CN" altLang="en-US" sz="2400" b="1"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大学生来自全国各地，不同的生活习惯、性格、兴趣、家庭背景等使大学生在人际交往中难免发生冲突。有些大学生由于个性上敏感、多疑、冷漠和敌意，往往担心别人不能接纳自己，甚至对自己造成伤害而把自己封闭起来，造成心理苦恼，产生焦虑。</a:t>
            </a:r>
            <a:endParaRPr lang="en-US" altLang="zh-CN" sz="28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0569575" cy="2492990"/>
          </a:xfrm>
          <a:prstGeom prst="rect">
            <a:avLst/>
          </a:prstGeom>
          <a:noFill/>
          <a:ln w="9525">
            <a:noFill/>
          </a:ln>
        </p:spPr>
        <p:txBody>
          <a:bodyPr>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一、焦虑</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（二）焦虑的常见原因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就业</a:t>
            </a:r>
            <a:r>
              <a:rPr lang="zh-CN" altLang="zh-CN" sz="2400" b="1" dirty="0">
                <a:latin typeface="微软雅黑" panose="020B0503020204020204" pitchFamily="34" charset="-122"/>
                <a:ea typeface="微软雅黑" panose="020B0503020204020204" pitchFamily="34" charset="-122"/>
              </a:rPr>
              <a:t>焦虑</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大学生在就业的过程中各个环节都会产生一定程度的焦虑。</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52600" cy="52629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二、抑郁</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（一）概念</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zh-CN" sz="2400" dirty="0">
                <a:latin typeface="微软雅黑" panose="020B0503020204020204" pitchFamily="34" charset="-122"/>
                <a:ea typeface="微软雅黑" panose="020B0503020204020204" pitchFamily="34" charset="-122"/>
              </a:rPr>
              <a:t>抑郁是以情感低落、哭泣、悲伤、失望、活动能力减退，以及思维、认知功能迟缓等为主要特征的一类情绪。</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常见表现：</a:t>
            </a:r>
            <a:r>
              <a:rPr lang="zh-CN" altLang="zh-CN" sz="2400" dirty="0">
                <a:latin typeface="微软雅黑" panose="020B0503020204020204" pitchFamily="34" charset="-122"/>
                <a:ea typeface="微软雅黑" panose="020B0503020204020204" pitchFamily="34" charset="-122"/>
              </a:rPr>
              <a:t>它常见的表现是以情绪低落为主要特征，对日常生活丧失兴趣，无愉快感；精力明显减退，无原因的持续疲乏感；自信心下降或自卑，或有内疚感；失眠、早醒或睡眠过多；食欲缺乏，体重明显减轻；注意力集中困难或下降；联想困难，自觉思考能力显著下降。</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正常的抑郁情绪：</a:t>
            </a:r>
            <a:r>
              <a:rPr lang="zh-CN" altLang="en-US" sz="2400" dirty="0">
                <a:latin typeface="微软雅黑" panose="020B0503020204020204" pitchFamily="34" charset="-122"/>
                <a:ea typeface="微软雅黑" panose="020B0503020204020204" pitchFamily="34" charset="-122"/>
              </a:rPr>
              <a:t>有原因；时间短；影响小。</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01800" cy="513986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二、抑郁</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（二）抑郁的常见原因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1. </a:t>
            </a:r>
            <a:r>
              <a:rPr lang="zh-CN" altLang="zh-CN" sz="2400" b="1" dirty="0">
                <a:latin typeface="微软雅黑" panose="020B0503020204020204" pitchFamily="34" charset="-122"/>
                <a:ea typeface="微软雅黑" panose="020B0503020204020204" pitchFamily="34" charset="-122"/>
              </a:rPr>
              <a:t>自我认知</a:t>
            </a:r>
            <a:r>
              <a:rPr lang="en-US" altLang="zh-CN" sz="2400" b="1"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有些大学生总是对自己和世界的认识和评价出现偏离或歪曲，他们常常根据某一事件或事情的某一方面进行不严谨的推论，尤其是忽视积极的方面，进而将对某一事件的判断过度推论到对其他事情的判断，特别是低估自己的能力，忽视自己的优点，夸大或高估问题的难度和严重性。</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zh-CN" sz="2400" b="1" dirty="0">
                <a:latin typeface="微软雅黑" panose="020B0503020204020204" pitchFamily="34" charset="-122"/>
                <a:ea typeface="微软雅黑" panose="020B0503020204020204" pitchFamily="34" charset="-122"/>
              </a:rPr>
              <a:t>人际交往</a:t>
            </a:r>
            <a:r>
              <a:rPr lang="en-US" altLang="zh-CN" sz="2400" b="1"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性格内向的大学生不合群，孤独寂寞，他们渴望交往但担心被拒绝，造成心理苦恼，产生抑郁情绪。</a:t>
            </a:r>
            <a:endParaRPr lang="en-US" altLang="zh-CN" sz="2400" dirty="0">
              <a:latin typeface="微软雅黑" panose="020B0503020204020204" pitchFamily="34" charset="-122"/>
              <a:ea typeface="微软雅黑" panose="020B0503020204020204" pitchFamily="34" charset="-122"/>
            </a:endParaRPr>
          </a:p>
          <a:p>
            <a:endParaRPr lang="en-US" altLang="zh-CN" sz="28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78000" cy="415498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二、抑郁</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（二）抑郁的常见原因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zh-CN" sz="2400" b="1" dirty="0">
                <a:latin typeface="微软雅黑" panose="020B0503020204020204" pitchFamily="34" charset="-122"/>
                <a:ea typeface="微软雅黑" panose="020B0503020204020204" pitchFamily="34" charset="-122"/>
              </a:rPr>
              <a:t>恋爱失败</a:t>
            </a:r>
            <a:r>
              <a:rPr lang="en-US" altLang="zh-CN" sz="2400" b="1"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现在大学生谈恋爱的越来越多，恋爱动机也比较复杂。由于大多数学生情感比较脆弱、抗挫折的忍耐性差，他们不能很好地处理失恋后的情感，当受到挫折而感到无能为力时，心情就会低落。</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4.</a:t>
            </a:r>
            <a:r>
              <a:rPr lang="zh-CN" altLang="zh-CN" sz="2400" b="1" dirty="0">
                <a:latin typeface="微软雅黑" panose="020B0503020204020204" pitchFamily="34" charset="-122"/>
                <a:ea typeface="微软雅黑" panose="020B0503020204020204" pitchFamily="34" charset="-122"/>
              </a:rPr>
              <a:t>经受挫折</a:t>
            </a:r>
            <a:r>
              <a:rPr lang="en-US" altLang="zh-CN"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大学生在生活、家庭、学业、人际和就业等各方面遭遇挫折时会体验强烈的抑郁情绪。</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603400" cy="48013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三、恐惧</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（一）概念</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个体在面对某种特定的危险时所产生的情绪体验。</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zh-CN" sz="2400" b="1" dirty="0">
                <a:latin typeface="微软雅黑" panose="020B0503020204020204" pitchFamily="34" charset="-122"/>
                <a:ea typeface="微软雅黑" panose="020B0503020204020204" pitchFamily="34" charset="-122"/>
              </a:rPr>
              <a:t>社交恐惧表现：</a:t>
            </a:r>
            <a:r>
              <a:rPr lang="zh-CN" altLang="zh-CN" sz="2400" dirty="0">
                <a:latin typeface="微软雅黑" panose="020B0503020204020204" pitchFamily="34" charset="-122"/>
                <a:ea typeface="微软雅黑" panose="020B0503020204020204" pitchFamily="34" charset="-122"/>
              </a:rPr>
              <a:t>处事胆小谨慎，喜欢安静、常独处，对人对事较敏感等，害怕和人交往，有的还没说话之前就先脸红，有的一和别人讲话就结巴，有的在公众场合讲话就思路不清，不知道自己到底讲了些什么，还有的人不敢抬头与他人的目光对视等。</a:t>
            </a:r>
          </a:p>
          <a:p>
            <a:pPr>
              <a:lnSpc>
                <a:spcPct val="150000"/>
              </a:lnSpc>
            </a:pPr>
            <a:endParaRPr lang="en-US" altLang="zh-CN" sz="28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65300" cy="30469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三、恐惧</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（二）恐惧的常见原因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zh-CN" sz="2400" b="1" dirty="0">
                <a:latin typeface="微软雅黑" panose="020B0503020204020204" pitchFamily="34" charset="-122"/>
                <a:ea typeface="微软雅黑" panose="020B0503020204020204" pitchFamily="34" charset="-122"/>
              </a:rPr>
              <a:t>个性因素</a:t>
            </a: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zh-CN" sz="2400" b="1" dirty="0">
                <a:latin typeface="微软雅黑" panose="020B0503020204020204" pitchFamily="34" charset="-122"/>
                <a:ea typeface="微软雅黑" panose="020B0503020204020204" pitchFamily="34" charset="-122"/>
              </a:rPr>
              <a:t>认知歪曲</a:t>
            </a: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zh-CN" sz="2400" b="1" dirty="0">
                <a:latin typeface="微软雅黑" panose="020B0503020204020204" pitchFamily="34" charset="-122"/>
                <a:ea typeface="微软雅黑" panose="020B0503020204020204" pitchFamily="34" charset="-122"/>
              </a:rPr>
              <a:t>社交技能缺乏</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65300" cy="48013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四、愤怒</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（一）概念</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zh-CN" sz="2400" dirty="0">
                <a:latin typeface="微软雅黑" panose="020B0503020204020204" pitchFamily="34" charset="-122"/>
                <a:ea typeface="微软雅黑" panose="020B0503020204020204" pitchFamily="34" charset="-122"/>
              </a:rPr>
              <a:t>愤怒是指当某人在事与愿违时做出的一种惰性反应。 </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愤怒的</a:t>
            </a:r>
            <a:r>
              <a:rPr lang="zh-CN" altLang="zh-CN" sz="2400" b="1" dirty="0">
                <a:latin typeface="微软雅黑" panose="020B0503020204020204" pitchFamily="34" charset="-122"/>
                <a:ea typeface="微软雅黑" panose="020B0503020204020204" pitchFamily="34" charset="-122"/>
              </a:rPr>
              <a:t>表现：</a:t>
            </a:r>
            <a:r>
              <a:rPr lang="zh-CN" altLang="zh-CN" sz="2400" dirty="0">
                <a:latin typeface="微软雅黑" panose="020B0503020204020204" pitchFamily="34" charset="-122"/>
                <a:ea typeface="微软雅黑" panose="020B0503020204020204" pitchFamily="34" charset="-122"/>
              </a:rPr>
              <a:t>它的形式有勃然大怒、敌意情绪、乱摔东西甚至怒目而视、沉默不语。它不仅仅是厌烦或生气，它的核心是惰性。愤怒既是你做出的选择，又是一种习惯。它是你经历挫折的一种后天性反应。你以自己所不欣赏的方式消极地对待与你的愿望不相一致的现实。</a:t>
            </a:r>
          </a:p>
          <a:p>
            <a:pPr>
              <a:lnSpc>
                <a:spcPct val="150000"/>
              </a:lnSpc>
            </a:pPr>
            <a:endParaRPr lang="en-US" altLang="zh-CN" sz="28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52600" cy="30469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四、愤怒</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（二）愤怒的常见原因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损害自尊</a:t>
            </a:r>
            <a:endParaRPr lang="zh-CN"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违背预期</a:t>
            </a:r>
            <a:endParaRPr lang="zh-CN"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达成目标</a:t>
            </a:r>
            <a:endParaRPr lang="zh-CN"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39900" cy="30469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五、嫉妒</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（一）概念</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zh-CN" sz="2400" dirty="0">
                <a:latin typeface="微软雅黑" panose="020B0503020204020204" pitchFamily="34" charset="-122"/>
                <a:ea typeface="微软雅黑" panose="020B0503020204020204" pitchFamily="34" charset="-122"/>
              </a:rPr>
              <a:t>嫉妒是一种难以公开的阴暗心理，人们普遍存在着的人性弱点。在日常工作和社会交往中，嫉妒心理常发生在一些与自己旗鼓相当、能够形成竞争的人身上 </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0569575" cy="3046988"/>
          </a:xfrm>
          <a:prstGeom prst="rect">
            <a:avLst/>
          </a:prstGeom>
          <a:noFill/>
          <a:ln w="9525">
            <a:noFill/>
          </a:ln>
        </p:spPr>
        <p:txBody>
          <a:bodyPr>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五、嫉妒</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（二）嫉妒的常见原因</a:t>
            </a: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虚荣心</a:t>
            </a:r>
            <a:endParaRPr lang="zh-CN"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错误归因</a:t>
            </a:r>
            <a:endParaRPr lang="zh-CN"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自我认知偏差</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5"/>
          <p:cNvSpPr/>
          <p:nvPr/>
        </p:nvSpPr>
        <p:spPr>
          <a:xfrm>
            <a:off x="0" y="3065637"/>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大学生情绪管理</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52629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一、情绪管理的概述</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情绪管理是个体对情绪的发生、体验与表现施加影响的过程，是一个改变情绪的发生、持续时间、内部体验、生理行为反应的动态过程。</a:t>
            </a:r>
          </a:p>
          <a:p>
            <a:pPr indent="624205">
              <a:lnSpc>
                <a:spcPct val="150000"/>
              </a:lnSpc>
              <a:buClr>
                <a:srgbClr val="127FB8"/>
              </a:buClr>
            </a:pPr>
            <a:r>
              <a:rPr lang="zh-CN" altLang="en-US" sz="2400" b="1" dirty="0">
                <a:latin typeface="微软雅黑" panose="020B0503020204020204" pitchFamily="34" charset="-122"/>
                <a:ea typeface="微软雅黑" panose="020B0503020204020204" pitchFamily="34" charset="-122"/>
              </a:rPr>
              <a:t>理解：</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）情绪管理不仅仅是降低负情绪，实际上情绪管理包括负情绪和正情绪的增强、维持、降低等多个方面。</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）情绪的唤起一样情绪管理有时是显意识的，有时是无意识的。</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）情绪管理没有必然的好与坏，在一种情景中是好的，在另一种情景中则可能是不合适的。</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90700" cy="572464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一、情绪管理的概述</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情绪管理的过程：</a:t>
            </a:r>
            <a:r>
              <a:rPr lang="zh-CN" altLang="en-US" sz="2400" dirty="0">
                <a:latin typeface="微软雅黑" panose="020B0503020204020204" pitchFamily="34" charset="-122"/>
                <a:ea typeface="微软雅黑" panose="020B0503020204020204" pitchFamily="34" charset="-122"/>
              </a:rPr>
              <a:t>情境选择、情境修正、注意分配、认知改变、反应调整</a:t>
            </a:r>
          </a:p>
          <a:p>
            <a:pPr indent="624205">
              <a:lnSpc>
                <a:spcPct val="150000"/>
              </a:lnSpc>
              <a:buClr>
                <a:srgbClr val="127FB8"/>
              </a:buCl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）情境选择：情绪管理中比较具有前瞻性的做法，为了获得预期的情绪，当事者可以选择符合这种情绪特征的情境。 </a:t>
            </a:r>
            <a:endParaRPr lang="en-US" altLang="zh-CN" sz="2400" dirty="0">
              <a:latin typeface="微软雅黑" panose="020B0503020204020204" pitchFamily="34" charset="-122"/>
              <a:ea typeface="微软雅黑" panose="020B0503020204020204" pitchFamily="34" charset="-122"/>
            </a:endParaRPr>
          </a:p>
          <a:p>
            <a:pPr indent="624205">
              <a:lnSpc>
                <a:spcPct val="150000"/>
              </a:lnSpc>
              <a:buClr>
                <a:srgbClr val="127FB8"/>
              </a:buCl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）注意分配：情境的选择和修正是对外部物理环境的改变，当外部的情境不能被改变或者修正时，个体就应该启动对内部情境的调整</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注意分配，注意分配的形式可以分为注意集中、注意分散、注意回避和注意转向。</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）认知改变：即使引发某情绪的情境没有被修正，个体产生该情绪也并非定局，改变个体对自己所处情境的评价即改变情境的情绪性意义，也能改变情境激发情绪的可能性。</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3400" cy="563231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一、情绪管理的概述</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情绪管理的过程：</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）认知改变：即使引发某情绪的情境没有被修正，个体产生该情绪也并非定局，改变个体对自己所处情境的评价即改变情境的情绪性意义，也能改变情境激发情绪的可能性。</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）反应调整：反应调整的阶段是情绪发展过程的后期，即个体已经有了某种情绪的倾向之后。</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0915650" cy="4154984"/>
          </a:xfrm>
          <a:prstGeom prst="rect">
            <a:avLst/>
          </a:prstGeom>
          <a:noFill/>
          <a:ln w="9525">
            <a:noFill/>
          </a:ln>
        </p:spPr>
        <p:txBody>
          <a:bodyPr>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二、情绪管理的方法</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（一）生理方面：</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运动宣泄</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享受美食</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芬芳味道</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美妙音乐</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放松训练</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0915650" cy="5262979"/>
          </a:xfrm>
          <a:prstGeom prst="rect">
            <a:avLst/>
          </a:prstGeom>
          <a:noFill/>
          <a:ln w="9525">
            <a:noFill/>
          </a:ln>
        </p:spPr>
        <p:txBody>
          <a:bodyPr>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二、情绪管理的方法</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（二）情绪方面：</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激发积极情绪</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疏泄消极情绪</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 眼泪宣泄</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）找人倾诉</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）幽默</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）升华</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情志相胜</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14500" cy="424731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二、情绪管理的方法</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（三）认知方面：</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认知训练法：事件</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想法</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是不是非理性信念</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辩论</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归因训练法：</a:t>
            </a:r>
            <a:endParaRPr lang="en-US" altLang="zh-CN" sz="2400" b="1" dirty="0">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人类从三个维度对事件进行归因，即外部归因和内部归因；稳定归因和非稳定归因；可控归因和不可控归因，并发现人们通常把行为结果的原因归为</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个方面：能力、努力、任务难度和运气。</a:t>
            </a: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90700" cy="463973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二、情绪管理的方法</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（四）综合方面：</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正念（</a:t>
            </a:r>
            <a:r>
              <a:rPr lang="en-US" altLang="zh-CN" sz="2400" dirty="0">
                <a:latin typeface="微软雅黑" panose="020B0503020204020204" pitchFamily="34" charset="-122"/>
                <a:ea typeface="微软雅黑" panose="020B0503020204020204" pitchFamily="34" charset="-122"/>
              </a:rPr>
              <a:t>mindfulness</a:t>
            </a:r>
            <a:r>
              <a:rPr lang="zh-CN" altLang="en-US" sz="2400" dirty="0">
                <a:latin typeface="微软雅黑" panose="020B0503020204020204" pitchFamily="34" charset="-122"/>
                <a:ea typeface="微软雅黑" panose="020B0503020204020204" pitchFamily="34" charset="-122"/>
              </a:rPr>
              <a:t>），是意识的一种状态，是一种对于处于当下此刻刺激的更高的注意。 这种意识是对自己的思维、情感的接受，以及对于视觉、感觉、行为、他人、外部物体的接受，而不是对于这一切的排斥、怀疑，或者仇恨和反感。正念这种意识状态的特点是对当下体验和功能的清晰和鲜明的感受，与人们通常惯有的自动行为与半无意识状态相反。正念疗法帮助个体在出现抑郁时停止行动模式，而代之以思维的存在模式。</a:t>
            </a: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48013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二、情绪管理的方法</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（五）人际方面：</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求助：</a:t>
            </a:r>
            <a:r>
              <a:rPr lang="zh-CN" altLang="en-US" sz="2400" dirty="0">
                <a:latin typeface="微软雅黑" panose="020B0503020204020204" pitchFamily="34" charset="-122"/>
                <a:ea typeface="微软雅黑" panose="020B0503020204020204" pitchFamily="34" charset="-122"/>
              </a:rPr>
              <a:t>把内心的苦恼告诉你的朋友、师长、心理咨询师，心情就会顿感舒畅。也可以写日记、给自己写信，把自己的感受描述出来。</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保持亲密关系：</a:t>
            </a:r>
            <a:r>
              <a:rPr lang="zh-CN" altLang="zh-CN" sz="2400" dirty="0">
                <a:latin typeface="微软雅黑" panose="020B0503020204020204" pitchFamily="34" charset="-122"/>
                <a:ea typeface="微软雅黑" panose="020B0503020204020204" pitchFamily="34" charset="-122"/>
              </a:rPr>
              <a:t>亲密关系不仅保护我的心理健康，也保护了我们的大脑，在关系中真的感到自己能在需要时可以依赖另一个人的人们，他们保持清晰记忆力的时间更长。</a:t>
            </a:r>
            <a:endParaRPr lang="en-US" altLang="zh-CN"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培养爱的能力</a:t>
            </a: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文本占位符 70658"/>
          <p:cNvSpPr>
            <a:spLocks noGrp="1"/>
          </p:cNvSpPr>
          <p:nvPr>
            <p:ph type="body" idx="1"/>
          </p:nvPr>
        </p:nvSpPr>
        <p:spPr>
          <a:xfrm>
            <a:off x="838200" y="1354138"/>
            <a:ext cx="10515600" cy="4822825"/>
          </a:xfrm>
        </p:spPr>
        <p:txBody>
          <a:bodyPr anchor="t"/>
          <a:lstStyle/>
          <a:p>
            <a:pPr marL="5080" lvl="0" indent="-508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情绪和情感是指人对客观事物与自身需要之间关系的态度体验，也是人脑对客观现实的主观反映。</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5080" lvl="0" indent="-5080">
              <a:lnSpc>
                <a:spcPct val="150000"/>
              </a:lnSpc>
              <a:buNone/>
            </a:pPr>
            <a:r>
              <a:rPr lang="en-US" altLang="zh-CN" sz="2400" b="1" dirty="0">
                <a:solidFill>
                  <a:srgbClr val="5562AC"/>
                </a:solidFill>
                <a:latin typeface="微软雅黑" panose="020B0503020204020204" pitchFamily="34" charset="-122"/>
                <a:ea typeface="微软雅黑" panose="020B0503020204020204" pitchFamily="34" charset="-122"/>
              </a:rPr>
              <a:t>2.</a:t>
            </a:r>
            <a:r>
              <a:rPr lang="zh-CN" altLang="en-US" sz="2400" b="1" dirty="0">
                <a:solidFill>
                  <a:srgbClr val="5562AC"/>
                </a:solidFill>
                <a:latin typeface="微软雅黑" panose="020B0503020204020204" pitchFamily="34" charset="-122"/>
                <a:ea typeface="微软雅黑" panose="020B0503020204020204" pitchFamily="34" charset="-122"/>
              </a:rPr>
              <a:t>最基本的情绪类型有快乐、愤怒、悲哀和恐惧；高级情感分为道德感、美感和理智感；按照性质分为积极情绪和消极情绪；按照情绪状态分为心境、激情和应激。</a:t>
            </a:r>
            <a:endParaRPr lang="en-US" altLang="zh-CN" sz="2400" b="1" dirty="0">
              <a:solidFill>
                <a:srgbClr val="5562AC"/>
              </a:solidFill>
              <a:latin typeface="微软雅黑" panose="020B0503020204020204" pitchFamily="34" charset="-122"/>
              <a:ea typeface="微软雅黑" panose="020B0503020204020204" pitchFamily="34" charset="-122"/>
            </a:endParaRPr>
          </a:p>
          <a:p>
            <a:pPr marL="5080" lvl="0" indent="-508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3.</a:t>
            </a:r>
            <a:r>
              <a:rPr lang="zh-CN" altLang="en-US" sz="2400" b="1" dirty="0">
                <a:solidFill>
                  <a:srgbClr val="127FB8"/>
                </a:solidFill>
                <a:latin typeface="微软雅黑" panose="020B0503020204020204" pitchFamily="34" charset="-122"/>
                <a:ea typeface="微软雅黑" panose="020B0503020204020204" pitchFamily="34" charset="-122"/>
              </a:rPr>
              <a:t>情绪的功能为适应功能、动机功能、信息功能和组织功能。</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5080" lvl="0" indent="-5080">
              <a:lnSpc>
                <a:spcPct val="150000"/>
              </a:lnSpc>
              <a:buNone/>
            </a:pPr>
            <a:r>
              <a:rPr lang="en-US" altLang="zh-CN" sz="2400" b="1" dirty="0">
                <a:solidFill>
                  <a:srgbClr val="5562AC"/>
                </a:solidFill>
                <a:latin typeface="微软雅黑" panose="020B0503020204020204" pitchFamily="34" charset="-122"/>
                <a:ea typeface="微软雅黑" panose="020B0503020204020204" pitchFamily="34" charset="-122"/>
              </a:rPr>
              <a:t>4.</a:t>
            </a:r>
            <a:r>
              <a:rPr lang="zh-CN" altLang="en-US" sz="2400" b="1" dirty="0">
                <a:solidFill>
                  <a:srgbClr val="5562AC"/>
                </a:solidFill>
                <a:latin typeface="微软雅黑" panose="020B0503020204020204" pitchFamily="34" charset="-122"/>
                <a:ea typeface="微软雅黑" panose="020B0503020204020204" pitchFamily="34" charset="-122"/>
              </a:rPr>
              <a:t>大学生的情绪特点有丰富性和复杂性，稳定性和波动性，强烈性和冲动性，压抑性和敏感性，外显性和内隐性。</a:t>
            </a:r>
          </a:p>
          <a:p>
            <a:pPr indent="535305"/>
            <a:endParaRPr lang="zh-CN" altLang="en-US" dirty="0">
              <a:ea typeface="宋体" panose="02010600030101010101" pitchFamily="2" charset="-122"/>
            </a:endParaRP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文本占位符 70658"/>
          <p:cNvSpPr>
            <a:spLocks noGrp="1"/>
          </p:cNvSpPr>
          <p:nvPr>
            <p:ph type="body" idx="4294967295"/>
          </p:nvPr>
        </p:nvSpPr>
        <p:spPr>
          <a:xfrm>
            <a:off x="871654" y="1354142"/>
            <a:ext cx="10692161" cy="4822825"/>
          </a:xfrm>
        </p:spPr>
        <p:txBody>
          <a:bodyPr anchor="t"/>
          <a:lstStyle/>
          <a:p>
            <a:pPr marL="5080" lvl="0" indent="-508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5.</a:t>
            </a:r>
            <a:r>
              <a:rPr lang="zh-CN" altLang="en-US" sz="2400" b="1" dirty="0">
                <a:solidFill>
                  <a:srgbClr val="127FB8"/>
                </a:solidFill>
                <a:latin typeface="微软雅黑" panose="020B0503020204020204" pitchFamily="34" charset="-122"/>
                <a:ea typeface="微软雅黑" panose="020B0503020204020204" pitchFamily="34" charset="-122"/>
              </a:rPr>
              <a:t>大学生常见的情绪困扰有焦虑、抑郁、愤怒、恐惧、嫉妒。</a:t>
            </a:r>
          </a:p>
          <a:p>
            <a:pPr marL="5080" indent="-5080">
              <a:lnSpc>
                <a:spcPct val="150000"/>
              </a:lnSpc>
              <a:buNone/>
            </a:pPr>
            <a:r>
              <a:rPr lang="en-US" altLang="zh-CN" sz="2400" b="1" dirty="0">
                <a:solidFill>
                  <a:srgbClr val="5562AC"/>
                </a:solidFill>
                <a:latin typeface="微软雅黑" panose="020B0503020204020204" pitchFamily="34" charset="-122"/>
                <a:ea typeface="微软雅黑" panose="020B0503020204020204" pitchFamily="34" charset="-122"/>
              </a:rPr>
              <a:t>6.</a:t>
            </a:r>
            <a:r>
              <a:rPr lang="zh-CN" altLang="en-US" sz="2400" b="1" dirty="0">
                <a:solidFill>
                  <a:srgbClr val="5562AC"/>
                </a:solidFill>
                <a:latin typeface="微软雅黑" panose="020B0503020204020204" pitchFamily="34" charset="-122"/>
                <a:ea typeface="微软雅黑" panose="020B0503020204020204" pitchFamily="34" charset="-122"/>
              </a:rPr>
              <a:t>大学生常见的焦虑原因有适应焦虑、学习焦虑、人际焦虑和就业焦虑。</a:t>
            </a:r>
          </a:p>
          <a:p>
            <a:pPr marL="5080" lvl="0" indent="-508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7.</a:t>
            </a:r>
            <a:r>
              <a:rPr lang="zh-CN" altLang="en-US" sz="2400" b="1" dirty="0">
                <a:solidFill>
                  <a:srgbClr val="127FB8"/>
                </a:solidFill>
                <a:latin typeface="微软雅黑" panose="020B0503020204020204" pitchFamily="34" charset="-122"/>
                <a:ea typeface="微软雅黑" panose="020B0503020204020204" pitchFamily="34" charset="-122"/>
              </a:rPr>
              <a:t>大学生常见的抑郁原因有自我认知、人际交往、恋爱失败和经受挫折。</a:t>
            </a:r>
          </a:p>
          <a:p>
            <a:pPr marL="5080" indent="-5080">
              <a:lnSpc>
                <a:spcPct val="150000"/>
              </a:lnSpc>
              <a:buNone/>
            </a:pPr>
            <a:r>
              <a:rPr lang="en-US" altLang="zh-CN" sz="2400" b="1" dirty="0">
                <a:solidFill>
                  <a:srgbClr val="5562AC"/>
                </a:solidFill>
                <a:latin typeface="微软雅黑" panose="020B0503020204020204" pitchFamily="34" charset="-122"/>
                <a:ea typeface="微软雅黑" panose="020B0503020204020204" pitchFamily="34" charset="-122"/>
              </a:rPr>
              <a:t>8.</a:t>
            </a:r>
            <a:r>
              <a:rPr lang="zh-CN" altLang="en-US" sz="2400" b="1" dirty="0">
                <a:solidFill>
                  <a:srgbClr val="5562AC"/>
                </a:solidFill>
                <a:latin typeface="微软雅黑" panose="020B0503020204020204" pitchFamily="34" charset="-122"/>
                <a:ea typeface="微软雅黑" panose="020B0503020204020204" pitchFamily="34" charset="-122"/>
              </a:rPr>
              <a:t>情绪管理是个体对情绪的发生、体验与表现施加影响的过程，是一个改变情绪的发生、持续时间、内部体验、生理行为反应的动态过程。</a:t>
            </a:r>
            <a:endParaRPr lang="en-US" altLang="zh-CN" sz="2400" b="1" dirty="0">
              <a:solidFill>
                <a:srgbClr val="5562AC"/>
              </a:solidFill>
              <a:latin typeface="微软雅黑" panose="020B0503020204020204" pitchFamily="34" charset="-122"/>
              <a:ea typeface="微软雅黑" panose="020B0503020204020204" pitchFamily="34" charset="-122"/>
            </a:endParaRPr>
          </a:p>
          <a:p>
            <a:pPr marL="5080" lvl="0" indent="-508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9.</a:t>
            </a:r>
            <a:r>
              <a:rPr lang="zh-CN" altLang="en-US" sz="2400" b="1" dirty="0">
                <a:solidFill>
                  <a:srgbClr val="127FB8"/>
                </a:solidFill>
                <a:latin typeface="微软雅黑" panose="020B0503020204020204" pitchFamily="34" charset="-122"/>
                <a:ea typeface="微软雅黑" panose="020B0503020204020204" pitchFamily="34" charset="-122"/>
              </a:rPr>
              <a:t>情绪管理的过程包括情境选择、情境修正、注意分配、认知改变、反应调整。</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5080" lvl="0" indent="-5080">
              <a:lnSpc>
                <a:spcPct val="150000"/>
              </a:lnSpc>
              <a:buNone/>
            </a:pPr>
            <a:r>
              <a:rPr lang="en-US" altLang="zh-CN" sz="2400" b="1" dirty="0">
                <a:solidFill>
                  <a:srgbClr val="5562AC"/>
                </a:solidFill>
                <a:latin typeface="微软雅黑" panose="020B0503020204020204" pitchFamily="34" charset="-122"/>
                <a:ea typeface="微软雅黑" panose="020B0503020204020204" pitchFamily="34" charset="-122"/>
              </a:rPr>
              <a:t>10.</a:t>
            </a:r>
            <a:r>
              <a:rPr lang="zh-CN" altLang="en-US" sz="2400" b="1" dirty="0">
                <a:solidFill>
                  <a:srgbClr val="5562AC"/>
                </a:solidFill>
                <a:latin typeface="微软雅黑" panose="020B0503020204020204" pitchFamily="34" charset="-122"/>
                <a:ea typeface="微软雅黑" panose="020B0503020204020204" pitchFamily="34" charset="-122"/>
              </a:rPr>
              <a:t>情绪管理的方法有生理方面、情绪方面、认知方面、综合方面和人际方面。</a:t>
            </a:r>
          </a:p>
        </p:txBody>
      </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3119</Words>
  <Application>Microsoft Office PowerPoint</Application>
  <PresentationFormat>宽屏</PresentationFormat>
  <Paragraphs>184</Paragraphs>
  <Slides>41</Slides>
  <Notes>0</Notes>
  <HiddenSlides>0</HiddenSlides>
  <MMClips>0</MMClips>
  <ScaleCrop>false</ScaleCrop>
  <HeadingPairs>
    <vt:vector size="6" baseType="variant">
      <vt:variant>
        <vt:lpstr>已用的字体</vt:lpstr>
      </vt:variant>
      <vt:variant>
        <vt:i4>7</vt:i4>
      </vt:variant>
      <vt:variant>
        <vt:lpstr>主题</vt:lpstr>
      </vt:variant>
      <vt:variant>
        <vt:i4>8</vt:i4>
      </vt:variant>
      <vt:variant>
        <vt:lpstr>幻灯片标题</vt:lpstr>
      </vt:variant>
      <vt:variant>
        <vt:i4>41</vt:i4>
      </vt:variant>
    </vt:vector>
  </HeadingPairs>
  <TitlesOfParts>
    <vt:vector size="56" baseType="lpstr">
      <vt:lpstr>等线</vt:lpstr>
      <vt:lpstr>等线 Light</vt:lpstr>
      <vt:lpstr>华文行楷</vt:lpstr>
      <vt:lpstr>宋体</vt:lpstr>
      <vt:lpstr>微软雅黑</vt:lpstr>
      <vt:lpstr>Arial</vt:lpstr>
      <vt:lpstr>Calibri</vt:lpstr>
      <vt:lpstr>Office 主题​​</vt:lpstr>
      <vt:lpstr>9_Office 主题​​</vt:lpstr>
      <vt:lpstr>10_Office 主题​​</vt:lpstr>
      <vt:lpstr>11_Office 主题​​</vt:lpstr>
      <vt:lpstr>12_Office 主题​​</vt:lpstr>
      <vt:lpstr>13_Office 主题​​</vt:lpstr>
      <vt:lpstr>14_Office 主题​​</vt:lpstr>
      <vt:lpstr>1_Office 主题​​</vt:lpstr>
      <vt:lpstr>第三章   情绪管理与心理健康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273</cp:revision>
  <dcterms:created xsi:type="dcterms:W3CDTF">2017-08-10T17:46:00Z</dcterms:created>
  <dcterms:modified xsi:type="dcterms:W3CDTF">2025-06-06T02:43:10Z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0EED6B212B12423685E057058687A664_12</vt:lpwstr>
  </property>
</Properties>
</file>