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  <p:sldMasterId id="2147483676" r:id="rId3"/>
    <p:sldMasterId id="2147483688" r:id="rId4"/>
    <p:sldMasterId id="2147483700" r:id="rId5"/>
    <p:sldMasterId id="2147483712" r:id="rId6"/>
    <p:sldMasterId id="2147483724" r:id="rId7"/>
    <p:sldMasterId id="2147483736" r:id="rId8"/>
  </p:sldMasterIdLst>
  <p:notesMasterIdLst>
    <p:notesMasterId r:id="rId33"/>
  </p:notesMasterIdLst>
  <p:handoutMasterIdLst>
    <p:handoutMasterId r:id="rId34"/>
  </p:handoutMasterIdLst>
  <p:sldIdLst>
    <p:sldId id="311" r:id="rId9"/>
    <p:sldId id="295" r:id="rId10"/>
    <p:sldId id="307" r:id="rId11"/>
    <p:sldId id="271" r:id="rId12"/>
    <p:sldId id="265" r:id="rId13"/>
    <p:sldId id="377" r:id="rId14"/>
    <p:sldId id="378" r:id="rId15"/>
    <p:sldId id="308" r:id="rId16"/>
    <p:sldId id="379" r:id="rId17"/>
    <p:sldId id="362" r:id="rId18"/>
    <p:sldId id="310" r:id="rId19"/>
    <p:sldId id="387" r:id="rId20"/>
    <p:sldId id="380" r:id="rId21"/>
    <p:sldId id="381" r:id="rId22"/>
    <p:sldId id="382" r:id="rId23"/>
    <p:sldId id="383" r:id="rId24"/>
    <p:sldId id="363" r:id="rId25"/>
    <p:sldId id="320" r:id="rId26"/>
    <p:sldId id="384" r:id="rId27"/>
    <p:sldId id="388" r:id="rId28"/>
    <p:sldId id="385" r:id="rId29"/>
    <p:sldId id="386" r:id="rId30"/>
    <p:sldId id="305" r:id="rId31"/>
    <p:sldId id="293" r:id="rId32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1572" userDrawn="1">
          <p15:clr>
            <a:srgbClr val="A4A3A4"/>
          </p15:clr>
        </p15:guide>
        <p15:guide id="3" pos="6063" userDrawn="1">
          <p15:clr>
            <a:srgbClr val="A4A3A4"/>
          </p15:clr>
        </p15:guide>
        <p15:guide id="4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2AC"/>
    <a:srgbClr val="127FB8"/>
    <a:srgbClr val="A02795"/>
    <a:srgbClr val="1DB1E5"/>
    <a:srgbClr val="616CB2"/>
    <a:srgbClr val="838BC5"/>
    <a:srgbClr val="FF00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84" autoAdjust="0"/>
    <p:restoredTop sz="96357" autoAdjust="0"/>
  </p:normalViewPr>
  <p:slideViewPr>
    <p:cSldViewPr snapToGrid="0" showGuides="1">
      <p:cViewPr>
        <p:scale>
          <a:sx n="66" d="100"/>
          <a:sy n="66" d="100"/>
        </p:scale>
        <p:origin x="3540" y="960"/>
      </p:cViewPr>
      <p:guideLst>
        <p:guide orient="horz" pos="2205"/>
        <p:guide pos="1572"/>
        <p:guide pos="6063"/>
        <p:guide pos="38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fontAlgn="base"/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 fontAlgn="base"/>
            <a:fld id="{BB962C8B-B14F-4D97-AF65-F5344CB8AC3E}" type="datetime1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fontAlgn="base"/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页眉占位符 2252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1" name="日期占位符 2253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fld id="{BB962C8B-B14F-4D97-AF65-F5344CB8AC3E}" type="datetime1">
              <a:rPr lang="zh-CN" altLang="en-US" sz="1200" dirty="0">
                <a:ea typeface="宋体" panose="02010600030101010101" pitchFamily="2" charset="-122"/>
              </a:rPr>
              <a:t>2025-6-6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6628" name="幻灯片图像占位符 2253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6629" name="文本占位符 22532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534" name="页脚占位符 2253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5" name="灯片编号占位符 2253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  <a:t>‹#›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1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2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pic>
        <p:nvPicPr>
          <p:cNvPr id="10" name="PA_图片 2" descr="F:\案例二\394\1.png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1058863" y="171450"/>
            <a:ext cx="1684338" cy="76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录</a:t>
            </a:r>
            <a:endParaRPr lang="zh-CN" altLang="en-US" b="1" strike="noStrike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标题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" name="PA_矩形 3"/>
            <p:cNvSpPr/>
            <p:nvPr userDrawn="1">
              <p:custDataLst>
                <p:tags r:id="rId1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trike="noStrike" noProof="1"/>
            </a:p>
          </p:txBody>
        </p:sp>
        <p:pic>
          <p:nvPicPr>
            <p:cNvPr id="23" name="PA_图片 2" descr="F:\案例二\394\1.png"/>
            <p:cNvPicPr>
              <a:picLocks noChangeAspect="1" noChangeArrowheads="1"/>
            </p:cNvPicPr>
            <p:nvPr userDrawn="1">
              <p:custDataLst>
                <p:tags r:id="rId2"/>
              </p:custDataLst>
            </p:nvPr>
          </p:nvPicPr>
          <p:blipFill rotWithShape="1">
            <a:blip r:embed="rId4" cstate="print"/>
            <a:srcRect/>
            <a:stretch>
              <a:fillRect/>
            </a:stretch>
          </p:blipFill>
          <p:spPr bwMode="auto">
            <a:xfrm rot="10800000">
              <a:off x="0" y="0"/>
              <a:ext cx="9129713" cy="6858000"/>
            </a:xfrm>
            <a:prstGeom prst="rect">
              <a:avLst/>
            </a:prstGeom>
            <a:noFill/>
            <a:effectLst>
              <a:outerShdw blurRad="342900" dist="139700" dir="12060000" sx="102000" sy="102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1FE81B71-23E6-4A91-892F-F3CEBF7F7DD3}"/>
              </a:ext>
            </a:extLst>
          </p:cNvPr>
          <p:cNvSpPr txBox="1"/>
          <p:nvPr userDrawn="1"/>
        </p:nvSpPr>
        <p:spPr>
          <a:xfrm>
            <a:off x="7905750" y="6352144"/>
            <a:ext cx="428625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1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12" name="文本框 3081">
            <a:extLst>
              <a:ext uri="{FF2B5EF4-FFF2-40B4-BE49-F238E27FC236}">
                <a16:creationId xmlns:a16="http://schemas.microsoft.com/office/drawing/2014/main" id="{CD2470CB-9011-4F86-BC8E-79FF4A7E58B1}"/>
              </a:ext>
            </a:extLst>
          </p:cNvPr>
          <p:cNvSpPr txBox="1"/>
          <p:nvPr userDrawn="1"/>
        </p:nvSpPr>
        <p:spPr>
          <a:xfrm>
            <a:off x="8980098" y="211138"/>
            <a:ext cx="304680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安徽省规划教材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安徽省一流本科教材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心理学创新系列教材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C90F44A-AABB-4C3B-A615-2087E29C3DF4}"/>
              </a:ext>
            </a:extLst>
          </p:cNvPr>
          <p:cNvSpPr txBox="1"/>
          <p:nvPr userDrawn="1"/>
        </p:nvSpPr>
        <p:spPr>
          <a:xfrm>
            <a:off x="2143298" y="377337"/>
            <a:ext cx="6644101" cy="5909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spc="300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结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5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9645A93-19AA-4BD3-AA4A-5784F8E8E976}"/>
              </a:ext>
            </a:extLst>
          </p:cNvPr>
          <p:cNvSpPr txBox="1"/>
          <p:nvPr userDrawn="1"/>
        </p:nvSpPr>
        <p:spPr>
          <a:xfrm>
            <a:off x="239713" y="103823"/>
            <a:ext cx="4584078" cy="4247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4A88809A-DF5A-4646-B6FF-2920FFDBF80D}"/>
              </a:ext>
            </a:extLst>
          </p:cNvPr>
          <p:cNvSpPr txBox="1"/>
          <p:nvPr userDrawn="1"/>
        </p:nvSpPr>
        <p:spPr>
          <a:xfrm>
            <a:off x="9199712" y="6352143"/>
            <a:ext cx="2940530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7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3317" name="TextBox 11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581292" y="1257351"/>
            <a:ext cx="3221501" cy="434329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581292" y="5748825"/>
            <a:ext cx="3253772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11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4341" name="TextBox 18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93569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061616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329662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2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1793569" y="5023692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5067720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8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329662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4" name="Picture 2" descr="F:\案例二\394\1.png"/>
          <p:cNvPicPr>
            <a:picLocks noChangeAspect="1"/>
          </p:cNvPicPr>
          <p:nvPr userDrawn="1"/>
        </p:nvPicPr>
        <p:blipFill>
          <a:blip r:embed="rId3" cstate="print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鸣谢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9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 rotWithShape="1">
          <a:blip r:embed="rId5" cstate="print"/>
          <a:srcRect r="1415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PA_矩形 10"/>
          <p:cNvSpPr/>
          <p:nvPr userDrawn="1">
            <p:custDataLst>
              <p:tags r:id="rId3"/>
            </p:custDataLst>
          </p:nvPr>
        </p:nvSpPr>
        <p:spPr>
          <a:xfrm>
            <a:off x="0" y="2859546"/>
            <a:ext cx="12192000" cy="1168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14713" y="2928938"/>
            <a:ext cx="5272088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6000" b="1" strike="noStrike" spc="100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谢谢观看</a:t>
            </a:r>
            <a:endParaRPr lang="zh-CN" altLang="en-US" sz="6000" b="1" strike="noStrike" spc="1000" baseline="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pic>
        <p:nvPicPr>
          <p:cNvPr id="10" name="PA_图片 2" descr="F:\案例二\394\1.png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1058863" y="171450"/>
            <a:ext cx="1684338" cy="76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录</a:t>
            </a:r>
            <a:endParaRPr lang="zh-CN" altLang="en-US" b="1" strike="noStrike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标题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2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" name="PA_矩形 3"/>
            <p:cNvSpPr/>
            <p:nvPr userDrawn="1">
              <p:custDataLst>
                <p:tags r:id="rId1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trike="noStrike" noProof="1"/>
            </a:p>
          </p:txBody>
        </p:sp>
        <p:pic>
          <p:nvPicPr>
            <p:cNvPr id="23" name="PA_图片 2" descr="F:\案例二\394\1.png"/>
            <p:cNvPicPr>
              <a:picLocks noChangeAspect="1" noChangeArrowheads="1"/>
            </p:cNvPicPr>
            <p:nvPr userDrawn="1">
              <p:custDataLst>
                <p:tags r:id="rId2"/>
              </p:custDataLst>
            </p:nvPr>
          </p:nvPicPr>
          <p:blipFill rotWithShape="1">
            <a:blip r:embed="rId4" cstate="print"/>
            <a:srcRect/>
            <a:stretch>
              <a:fillRect/>
            </a:stretch>
          </p:blipFill>
          <p:spPr bwMode="auto">
            <a:xfrm rot="10800000">
              <a:off x="0" y="0"/>
              <a:ext cx="9129713" cy="6858000"/>
            </a:xfrm>
            <a:prstGeom prst="rect">
              <a:avLst/>
            </a:prstGeom>
            <a:noFill/>
            <a:effectLst>
              <a:outerShdw blurRad="342900" dist="139700" dir="12060000" sx="102000" sy="102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437" name="TextBox 24"/>
          <p:cNvSpPr txBox="1"/>
          <p:nvPr userDrawn="1"/>
        </p:nvSpPr>
        <p:spPr>
          <a:xfrm>
            <a:off x="7905750" y="6197600"/>
            <a:ext cx="4286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2800" b="1" dirty="0">
                <a:solidFill>
                  <a:srgbClr val="127FB8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中国科学技术大学出版社</a:t>
            </a:r>
          </a:p>
        </p:txBody>
      </p:sp>
      <p:sp>
        <p:nvSpPr>
          <p:cNvPr id="18438" name="文本框 3081"/>
          <p:cNvSpPr txBox="1"/>
          <p:nvPr userDrawn="1"/>
        </p:nvSpPr>
        <p:spPr>
          <a:xfrm>
            <a:off x="8053388" y="211138"/>
            <a:ext cx="3973512" cy="1004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r">
              <a:spcBef>
                <a:spcPct val="50000"/>
              </a:spcBef>
            </a:pPr>
            <a:r>
              <a:rPr lang="zh-CN" altLang="en-US" sz="2400" b="1" dirty="0">
                <a:solidFill>
                  <a:srgbClr val="3399F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安徽省十三五规划教材</a:t>
            </a:r>
          </a:p>
          <a:p>
            <a:pPr lvl="0" algn="r">
              <a:spcBef>
                <a:spcPct val="50000"/>
              </a:spcBef>
            </a:pPr>
            <a:r>
              <a:rPr lang="zh-CN" altLang="en-US" sz="2400" b="1" dirty="0">
                <a:solidFill>
                  <a:srgbClr val="3399F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心理学创新系列教材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结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3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5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4" name="TextBox 10"/>
          <p:cNvSpPr txBox="1"/>
          <p:nvPr userDrawn="1"/>
        </p:nvSpPr>
        <p:spPr>
          <a:xfrm>
            <a:off x="201613" y="128588"/>
            <a:ext cx="3341687" cy="4206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行为医学与健康</a:t>
            </a:r>
          </a:p>
        </p:txBody>
      </p:sp>
      <p:sp>
        <p:nvSpPr>
          <p:cNvPr id="20485" name="TextBox 11"/>
          <p:cNvSpPr txBox="1"/>
          <p:nvPr userDrawn="1"/>
        </p:nvSpPr>
        <p:spPr>
          <a:xfrm>
            <a:off x="8443913" y="6329363"/>
            <a:ext cx="36147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中国科学技术大学出版社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7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201613" y="128588"/>
            <a:ext cx="334168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护理心理学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</a:t>
            </a:r>
          </a:p>
        </p:txBody>
      </p:sp>
      <p:sp>
        <p:nvSpPr>
          <p:cNvPr id="21509" name="TextBox 11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581292" y="1257351"/>
            <a:ext cx="3221501" cy="434329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581292" y="5748825"/>
            <a:ext cx="3253772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11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 userDrawn="1"/>
        </p:nvSpPr>
        <p:spPr>
          <a:xfrm>
            <a:off x="201613" y="128588"/>
            <a:ext cx="334168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护理心理学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</a:t>
            </a:r>
          </a:p>
        </p:txBody>
      </p:sp>
      <p:sp>
        <p:nvSpPr>
          <p:cNvPr id="22533" name="TextBox 18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93569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061616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329662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2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1793569" y="5023692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5067720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8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329662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556" name="Picture 2" descr="F:\案例二\394\1.png"/>
          <p:cNvPicPr>
            <a:picLocks noChangeAspect="1"/>
          </p:cNvPicPr>
          <p:nvPr userDrawn="1"/>
        </p:nvPicPr>
        <p:blipFill>
          <a:blip r:embed="rId3" cstate="print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鸣谢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9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 rotWithShape="1">
          <a:blip r:embed="rId5" cstate="print"/>
          <a:srcRect r="1415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PA_矩形 10"/>
          <p:cNvSpPr/>
          <p:nvPr userDrawn="1">
            <p:custDataLst>
              <p:tags r:id="rId3"/>
            </p:custDataLst>
          </p:nvPr>
        </p:nvSpPr>
        <p:spPr>
          <a:xfrm>
            <a:off x="0" y="2859547"/>
            <a:ext cx="12192000" cy="1168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14713" y="2928938"/>
            <a:ext cx="5272088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6000" b="1" strike="noStrike" spc="100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谢谢观看</a:t>
            </a:r>
            <a:endParaRPr lang="zh-CN" altLang="en-US" sz="6000" b="1" strike="noStrike" spc="1000" baseline="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random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 cstate="print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2" descr="F:\案例二\394\1.png"/>
          <p:cNvPicPr>
            <a:picLocks noChangeAspect="1"/>
          </p:cNvPicPr>
          <p:nvPr userDrawn="1"/>
        </p:nvPicPr>
        <p:blipFill>
          <a:blip r:embed="rId14" cstate="print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05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 cstate="print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2" descr="F:\案例二\394\1.png"/>
          <p:cNvPicPr>
            <a:picLocks noChangeAspect="1"/>
          </p:cNvPicPr>
          <p:nvPr userDrawn="1"/>
        </p:nvPicPr>
        <p:blipFill>
          <a:blip r:embed="rId14" cstate="print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307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10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12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1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152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5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7176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195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</p:sldLayoutIdLst>
  <p:transition>
    <p:random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21505"/>
          <p:cNvSpPr>
            <a:spLocks noGrp="1"/>
          </p:cNvSpPr>
          <p:nvPr>
            <p:ph type="title" idx="4294967295"/>
          </p:nvPr>
        </p:nvSpPr>
        <p:spPr>
          <a:xfrm>
            <a:off x="1676400" y="1831975"/>
            <a:ext cx="10515600" cy="1325563"/>
          </a:xfrm>
        </p:spPr>
        <p:txBody>
          <a:bodyPr anchor="ctr"/>
          <a:lstStyle/>
          <a:p>
            <a:pPr algn="ctr"/>
            <a:r>
              <a:rPr lang="zh-CN" altLang="en-US" sz="4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自我意识与心理健康</a:t>
            </a:r>
            <a:endParaRPr lang="en-US" altLang="zh-CN" sz="4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32"/>
          <p:cNvGrpSpPr/>
          <p:nvPr/>
        </p:nvGrpSpPr>
        <p:grpSpPr>
          <a:xfrm>
            <a:off x="3294063" y="2766542"/>
            <a:ext cx="6451600" cy="622145"/>
            <a:chOff x="3294744" y="2443529"/>
            <a:chExt cx="5523518" cy="517889"/>
          </a:xfrm>
        </p:grpSpPr>
        <p:sp>
          <p:nvSpPr>
            <p:cNvPr id="25" name="矩形: 圆角 24"/>
            <p:cNvSpPr/>
            <p:nvPr/>
          </p:nvSpPr>
          <p:spPr>
            <a:xfrm>
              <a:off x="4046829" y="2443529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</a:t>
              </a:r>
              <a:r>
                <a:rPr lang="zh-CN" altLang="en-US" sz="2400" b="1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    大学生常见自我意识问题</a:t>
              </a:r>
              <a:endParaRPr lang="zh-CN" altLang="en-US" sz="2400" b="1" strike="noStrike" noProof="1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294744" y="2467431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6" name="组合 33"/>
          <p:cNvGrpSpPr/>
          <p:nvPr/>
        </p:nvGrpSpPr>
        <p:grpSpPr>
          <a:xfrm>
            <a:off x="3294063" y="1775942"/>
            <a:ext cx="6403976" cy="625962"/>
            <a:chOff x="3294744" y="1452406"/>
            <a:chExt cx="5523519" cy="521538"/>
          </a:xfrm>
        </p:grpSpPr>
        <p:sp>
          <p:nvSpPr>
            <p:cNvPr id="24" name="矩形: 圆角 23"/>
            <p:cNvSpPr/>
            <p:nvPr/>
          </p:nvSpPr>
          <p:spPr>
            <a:xfrm>
              <a:off x="4046829" y="1452406"/>
              <a:ext cx="4771434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zh-CN" altLang="en-US" sz="2400" b="1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    自我意识的概述</a:t>
              </a:r>
              <a:endParaRPr lang="zh-CN" altLang="en-US" sz="2400" b="1" strike="noStrike" noProof="1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294744" y="1494973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9" name="组合 31"/>
          <p:cNvGrpSpPr/>
          <p:nvPr/>
        </p:nvGrpSpPr>
        <p:grpSpPr>
          <a:xfrm>
            <a:off x="3294063" y="3771429"/>
            <a:ext cx="6477000" cy="622145"/>
            <a:chOff x="3294744" y="3448196"/>
            <a:chExt cx="5523517" cy="517889"/>
          </a:xfrm>
        </p:grpSpPr>
        <p:sp>
          <p:nvSpPr>
            <p:cNvPr id="26" name="矩形: 圆角 25"/>
            <p:cNvSpPr/>
            <p:nvPr/>
          </p:nvSpPr>
          <p:spPr>
            <a:xfrm>
              <a:off x="4046828" y="3448196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</a:t>
              </a:r>
              <a:r>
                <a:rPr lang="zh-CN" altLang="en-US" sz="2400" b="1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    良好自我意识的培养</a:t>
              </a:r>
              <a:endParaRPr lang="zh-CN" altLang="en-US" sz="2400" b="1" strike="noStrike" noProof="1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294744" y="3468915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组合 21"/>
          <p:cNvGrpSpPr/>
          <p:nvPr/>
        </p:nvGrpSpPr>
        <p:grpSpPr>
          <a:xfrm>
            <a:off x="1809750" y="1471613"/>
            <a:ext cx="8131213" cy="877887"/>
            <a:chOff x="1845258" y="1471653"/>
            <a:chExt cx="8130162" cy="878499"/>
          </a:xfrm>
        </p:grpSpPr>
        <p:grpSp>
          <p:nvGrpSpPr>
            <p:cNvPr id="30722" name="组合 18"/>
            <p:cNvGrpSpPr/>
            <p:nvPr/>
          </p:nvGrpSpPr>
          <p:grpSpPr>
            <a:xfrm>
              <a:off x="1845258" y="1471653"/>
              <a:ext cx="1140533" cy="878499"/>
              <a:chOff x="1845258" y="1471653"/>
              <a:chExt cx="1140533" cy="878499"/>
            </a:xfrm>
          </p:grpSpPr>
          <p:sp>
            <p:nvSpPr>
              <p:cNvPr id="32" name="泪滴形 31"/>
              <p:cNvSpPr/>
              <p:nvPr/>
            </p:nvSpPr>
            <p:spPr>
              <a:xfrm rot="8056488">
                <a:off x="2058302" y="1471653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0800000">
                <a:off x="2238543" y="2140397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25" name="Text Placeholder 5"/>
              <p:cNvSpPr txBox="1"/>
              <p:nvPr/>
            </p:nvSpPr>
            <p:spPr>
              <a:xfrm>
                <a:off x="1845258" y="1616049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掌握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726" name="文本框 1"/>
            <p:cNvSpPr txBox="1"/>
            <p:nvPr/>
          </p:nvSpPr>
          <p:spPr>
            <a:xfrm>
              <a:off x="3032822" y="1702502"/>
              <a:ext cx="6942598" cy="400389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掌握自我意识的基本概念，大学生健康自我意识的培养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7" name="组合 22"/>
          <p:cNvGrpSpPr/>
          <p:nvPr/>
        </p:nvGrpSpPr>
        <p:grpSpPr>
          <a:xfrm>
            <a:off x="1809750" y="2940050"/>
            <a:ext cx="8131213" cy="877888"/>
            <a:chOff x="1845258" y="2971824"/>
            <a:chExt cx="8130162" cy="878499"/>
          </a:xfrm>
        </p:grpSpPr>
        <p:sp>
          <p:nvSpPr>
            <p:cNvPr id="30728" name="文本框 34"/>
            <p:cNvSpPr txBox="1"/>
            <p:nvPr/>
          </p:nvSpPr>
          <p:spPr>
            <a:xfrm>
              <a:off x="3032822" y="3213831"/>
              <a:ext cx="6942598" cy="400388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熟悉大学生自我意识的特点，大学生常见的自我意识问题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29" name="组合 17"/>
            <p:cNvGrpSpPr/>
            <p:nvPr/>
          </p:nvGrpSpPr>
          <p:grpSpPr>
            <a:xfrm>
              <a:off x="1845258" y="2971824"/>
              <a:ext cx="1140533" cy="878499"/>
              <a:chOff x="1845258" y="2971824"/>
              <a:chExt cx="1140533" cy="878499"/>
            </a:xfrm>
          </p:grpSpPr>
          <p:sp>
            <p:nvSpPr>
              <p:cNvPr id="40" name="泪滴形 39"/>
              <p:cNvSpPr/>
              <p:nvPr/>
            </p:nvSpPr>
            <p:spPr>
              <a:xfrm rot="8056488">
                <a:off x="2058302" y="2971824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10800000">
                <a:off x="2238543" y="3640568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Text Placeholder 5"/>
              <p:cNvSpPr txBox="1"/>
              <p:nvPr/>
            </p:nvSpPr>
            <p:spPr>
              <a:xfrm>
                <a:off x="1845258" y="3116220"/>
                <a:ext cx="1140533" cy="434698"/>
              </a:xfrm>
              <a:prstGeom prst="rect">
                <a:avLst/>
              </a:prstGeom>
              <a:noFill/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 sz="2400" kern="120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256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000" b="1" strike="noStrike" noProof="1"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熟悉</a:t>
                </a:r>
                <a:endPara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0733" name="组合 20"/>
          <p:cNvGrpSpPr/>
          <p:nvPr/>
        </p:nvGrpSpPr>
        <p:grpSpPr>
          <a:xfrm>
            <a:off x="1809750" y="4406900"/>
            <a:ext cx="8143837" cy="879475"/>
            <a:chOff x="1809241" y="4726731"/>
            <a:chExt cx="8143879" cy="878499"/>
          </a:xfrm>
        </p:grpSpPr>
        <p:sp>
          <p:nvSpPr>
            <p:cNvPr id="30734" name="文本框 35"/>
            <p:cNvSpPr txBox="1"/>
            <p:nvPr/>
          </p:nvSpPr>
          <p:spPr>
            <a:xfrm>
              <a:off x="3010946" y="4979440"/>
              <a:ext cx="6942174" cy="399666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了解自我意识的产生与发展特点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35" name="组合 19"/>
            <p:cNvGrpSpPr/>
            <p:nvPr/>
          </p:nvGrpSpPr>
          <p:grpSpPr>
            <a:xfrm>
              <a:off x="1809241" y="4726731"/>
              <a:ext cx="1140533" cy="878499"/>
              <a:chOff x="1809241" y="4580208"/>
              <a:chExt cx="1140533" cy="878499"/>
            </a:xfrm>
          </p:grpSpPr>
          <p:sp>
            <p:nvSpPr>
              <p:cNvPr id="43" name="泪滴形 42"/>
              <p:cNvSpPr/>
              <p:nvPr/>
            </p:nvSpPr>
            <p:spPr>
              <a:xfrm rot="8056488">
                <a:off x="2022285" y="4580208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10800000">
                <a:off x="2202526" y="5248952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38" name="Text Placeholder 5"/>
              <p:cNvSpPr txBox="1"/>
              <p:nvPr/>
            </p:nvSpPr>
            <p:spPr>
              <a:xfrm>
                <a:off x="1809241" y="4724604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了解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1356115" y="2731119"/>
            <a:ext cx="10288588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第一节  自我意识概述</a:t>
            </a:r>
            <a:endParaRPr lang="en-US" altLang="zh-CN" sz="40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1541714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一、什么是自我意识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自我意识是人对自己以及自己与周围环境关系的认识，这种认识是个体通过社会比较、观察、分析外部活动与情境等途径获得的，是一个多维度、多层次的心理系统。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1176072" cy="25853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一、什么是自我意识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（一）自我意识的内涵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  <a:buClr>
                <a:srgbClr val="127FB8"/>
              </a:buClr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生理自我、心理自我和社会自我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  <a:buClr>
                <a:srgbClr val="127FB8"/>
              </a:buClr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现实自我、投射自我和理想自我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1176072" cy="31393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一、什么是自我意识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（二）自我意识的结构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自我体验 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自我调控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737075" cy="529003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二、自我意识的发展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（一）大学生自我意识的发展规律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自我意识的分化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自我意识的矛盾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92175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）主观自我和客观自我的矛盾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92175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）理想自我和现实自我的矛盾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92175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）独立意向与依附的矛盾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92175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）渴望交往与心理闭锁的矛盾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自我意识的统一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737075" cy="42473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二、自我意识的发展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（二）大学生自我意识的发展特点</a:t>
            </a:r>
            <a:endParaRPr lang="en-US" altLang="zh-CN"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强烈关心自己的发展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较高的自我评价能力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自我体验丰富复杂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自我控制的能力提高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03275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自我意识水平有年级差异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矩形 15"/>
          <p:cNvSpPr/>
          <p:nvPr/>
        </p:nvSpPr>
        <p:spPr>
          <a:xfrm>
            <a:off x="1043892" y="3054497"/>
            <a:ext cx="10288588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第二节  大学生常见自我意识问题</a:t>
            </a:r>
            <a:endParaRPr lang="en-US" altLang="zh-CN" sz="40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/>
          <p:nvPr/>
        </p:nvSpPr>
        <p:spPr>
          <a:xfrm>
            <a:off x="359999" y="720000"/>
            <a:ext cx="11498171" cy="298171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一、过度地自卑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自卑是一种自我否定，表现为对自己评价过低，对自己不满和否定，有这种心理体验的人总以为自己存在着不足与失误，因而遇事会胆怯、心虚、逃避、退缩。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每个人心中或多或少有些自卑，这并不构成问题，过度自卑就需要进行调适。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自卑的自我调适方法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0000" y="720000"/>
            <a:ext cx="10024745" cy="49491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活动：发现自己的“美”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我最欣赏自己的外表是▁▁▁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我最欣赏自己的性格是▁▁▁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我最欣赏自己对家人的态度是▁▁▁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我最欣赏自己对朋友的态度是▁▁▁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我最欣赏自己对学习的态度是▁▁▁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我最欣赏自己做事的态度是▁▁▁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我最欣赏自己的一次成功是▁▁▁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/>
          <p:nvPr/>
        </p:nvSpPr>
        <p:spPr>
          <a:xfrm>
            <a:off x="359999" y="720000"/>
            <a:ext cx="11614287" cy="30469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二、过度地自我接受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过度的自我接受是有些自我扩张的人，他们高估自我，对自己的肯定评价往往不切实际。他们只看到自己的长处，甚至把缺点也视为长处；而用显微镜看他人的短处，把别人细微的短处也要找出来。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过度自我接受的自我调整方法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/>
          <p:nvPr/>
        </p:nvSpPr>
        <p:spPr>
          <a:xfrm>
            <a:off x="359999" y="720000"/>
            <a:ext cx="11657829" cy="47089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三、独立与依附的自我冲突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独立意向是大学生自我意识发展中最显著的标志之一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独立并非意味着独来独往，独立并非不需要任何人的帮助和指导，并非不需要依赖别人，而在于个人必须对自己的行为负有责任。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分的依赖会使大学生缺乏对客观事情的判断能力与决断能力，显得优柔寡断，缺乏主见；而过分的独立又使部分学生陷入“不需要社会支持”及“凡事都要靠自己”，采取我行我素、孤傲自立的行为方式，但在遭遇挫折时又会出现不知如何寻求帮助的情况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/>
          <p:nvPr/>
        </p:nvSpPr>
        <p:spPr>
          <a:xfrm>
            <a:off x="360000" y="720000"/>
            <a:ext cx="11628800" cy="2492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四、消极的自我调控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自我调控是为了实现自己的自我追求，一些人在成长过程中可能不清楚自己到底要追求的是什么。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努力做好自己，成为那个最成功的自己，才是自我健康的发展。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/>
          <p:nvPr/>
        </p:nvSpPr>
        <p:spPr>
          <a:xfrm>
            <a:off x="360000" y="889200"/>
            <a:ext cx="11614286" cy="298171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五、过分追求完美</a:t>
            </a:r>
            <a:endParaRPr lang="en-US" altLang="zh-CN" sz="32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不管对人还是对事，都高标准、严要求，力争尽善尽美；即便做得非常出色，仍然不能满意。我们常将这样的人称为“完美主义者”。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追求完美和追求优秀是两码事。过度追求完美是一种病态心理，不利于身心健康。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过度追求完美的调整方法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15"/>
          <p:cNvSpPr/>
          <p:nvPr/>
        </p:nvSpPr>
        <p:spPr>
          <a:xfrm>
            <a:off x="989021" y="3087937"/>
            <a:ext cx="10288588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第三节  良好自我意识的培养</a:t>
            </a:r>
            <a:endParaRPr lang="en-US" altLang="zh-CN" sz="40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37889"/>
          <p:cNvSpPr>
            <a:spLocks noGrp="1"/>
          </p:cNvSpPr>
          <p:nvPr>
            <p:ph type="title" idx="4294967295"/>
          </p:nvPr>
        </p:nvSpPr>
        <p:spPr>
          <a:xfrm>
            <a:off x="360000" y="720000"/>
            <a:ext cx="10515600" cy="1103834"/>
          </a:xfrm>
        </p:spPr>
        <p:txBody>
          <a:bodyPr anchor="ctr"/>
          <a:lstStyle/>
          <a:p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一、科学地认识自我</a:t>
            </a:r>
            <a:endParaRPr lang="zh-CN" altLang="en-US" sz="32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2" name="文本占位符 37890"/>
          <p:cNvSpPr>
            <a:spLocks noGrp="1"/>
          </p:cNvSpPr>
          <p:nvPr>
            <p:ph type="body" idx="4294967295"/>
          </p:nvPr>
        </p:nvSpPr>
        <p:spPr>
          <a:xfrm>
            <a:off x="360000" y="1800000"/>
            <a:ext cx="10515600" cy="4351338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通过自省来认识自我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通过与他人的比较来认识自我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通过了解成长中未完成的事件来认识自我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通过别人的态度和评价来了解自己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⑤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不断发现未知的自己</a:t>
            </a: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37889"/>
          <p:cNvSpPr>
            <a:spLocks noGrp="1"/>
          </p:cNvSpPr>
          <p:nvPr>
            <p:ph type="title" idx="4294967295"/>
          </p:nvPr>
        </p:nvSpPr>
        <p:spPr>
          <a:xfrm>
            <a:off x="360000" y="720000"/>
            <a:ext cx="10515600" cy="1103834"/>
          </a:xfrm>
        </p:spPr>
        <p:txBody>
          <a:bodyPr anchor="ctr"/>
          <a:lstStyle/>
          <a:p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二、积极地悦纳自我</a:t>
            </a:r>
            <a:endParaRPr lang="zh-CN" altLang="en-US" sz="32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2" name="文本占位符 37890"/>
          <p:cNvSpPr>
            <a:spLocks noGrp="1"/>
          </p:cNvSpPr>
          <p:nvPr>
            <p:ph type="body" idx="4294967295"/>
          </p:nvPr>
        </p:nvSpPr>
        <p:spPr>
          <a:xfrm>
            <a:off x="360000" y="1800000"/>
            <a:ext cx="10515600" cy="4351338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 接受独一无二的自己并喜欢，有价值感、自豪感、愉快感和满足感；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 性情开朗，对生活乐观，对未来充满希望；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 平静而又理智地看待自己的长处与短处，冷静地对待自己的得与失；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 树立远大的理想，并以此激励自己，合理面对消极情绪；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⑤ 努力创造积极情绪。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0000" y="719999"/>
            <a:ext cx="11556229" cy="54340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活动：自我悦纳训练</a:t>
            </a:r>
          </a:p>
          <a:p>
            <a:pPr marL="0" indent="0" algn="just" defTabSz="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我的缺点                            可以转化为相应的优点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缺乏激情                            冷静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易冲动          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容易抓住来之不易的机会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爱面子          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自尊心强、有自信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急躁            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做事迅速、有效率、有激情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太容易相信人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善良、不做作、纯真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有时固执                            坚持正确的观点，最后必胜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爱耍性子                            情绪宣泄，不易生病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特别内向                            善于思考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好出风头                            善于推销自己    </a:t>
            </a:r>
          </a:p>
          <a:p>
            <a:pPr marL="0" indent="0" algn="just" defTabSz="2667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dirty="0">
              <a:solidFill>
                <a:srgbClr val="A0279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srgbClr val="A0279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srgbClr val="A0279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srgbClr val="A0279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37889"/>
          <p:cNvSpPr>
            <a:spLocks noGrp="1"/>
          </p:cNvSpPr>
          <p:nvPr>
            <p:ph type="title" idx="4294967295"/>
          </p:nvPr>
        </p:nvSpPr>
        <p:spPr>
          <a:xfrm>
            <a:off x="360000" y="720000"/>
            <a:ext cx="10515600" cy="1103834"/>
          </a:xfrm>
        </p:spPr>
        <p:txBody>
          <a:bodyPr anchor="ctr"/>
          <a:lstStyle/>
          <a:p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三、有效地控制自我</a:t>
            </a:r>
            <a:endParaRPr lang="zh-CN" altLang="en-US" sz="32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2" name="文本占位符 37890"/>
          <p:cNvSpPr>
            <a:spLocks noGrp="1"/>
          </p:cNvSpPr>
          <p:nvPr>
            <p:ph type="body" idx="4294967295"/>
          </p:nvPr>
        </p:nvSpPr>
        <p:spPr>
          <a:xfrm>
            <a:off x="359999" y="1800000"/>
            <a:ext cx="11599771" cy="4351338"/>
          </a:xfrm>
        </p:spPr>
        <p:txBody>
          <a:bodyPr anchor="t"/>
          <a:lstStyle/>
          <a:p>
            <a:pPr marL="357505" indent="-3575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 建立合乎自我实际情况的抱负水平，确立合适的理想自我。</a:t>
            </a:r>
          </a:p>
          <a:p>
            <a:pPr marL="357505" indent="-3575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 增强自尊与自信，不断地激励自己向自己心中的“理想自我”奋进。 </a:t>
            </a:r>
          </a:p>
          <a:p>
            <a:pPr marL="357505" indent="-3575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 培养坚强的意志品质，发展坚持性和自制力，增强挫折耐受力，使自己能自觉主动地认清目标，为实现目标而努力排除干扰、克服困难，正确地面对成功与失败。</a:t>
            </a:r>
            <a:endParaRPr lang="zh-CN" altLang="en-US" sz="2400" b="1" dirty="0">
              <a:solidFill>
                <a:srgbClr val="A0279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37889"/>
          <p:cNvSpPr>
            <a:spLocks noGrp="1"/>
          </p:cNvSpPr>
          <p:nvPr>
            <p:ph type="title" idx="4294967295"/>
          </p:nvPr>
        </p:nvSpPr>
        <p:spPr>
          <a:xfrm>
            <a:off x="360000" y="720000"/>
            <a:ext cx="10515600" cy="1103834"/>
          </a:xfrm>
        </p:spPr>
        <p:txBody>
          <a:bodyPr anchor="ctr"/>
          <a:lstStyle/>
          <a:p>
            <a:r>
              <a:rPr lang="zh-CN" altLang="en-US" sz="32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四、不断地超越自我</a:t>
            </a:r>
            <a:endParaRPr lang="zh-CN" altLang="en-US" sz="32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2" name="文本占位符 37890"/>
          <p:cNvSpPr>
            <a:spLocks noGrp="1"/>
          </p:cNvSpPr>
          <p:nvPr>
            <p:ph type="body" idx="4294967295"/>
          </p:nvPr>
        </p:nvSpPr>
        <p:spPr>
          <a:xfrm>
            <a:off x="360000" y="1800000"/>
            <a:ext cx="11643314" cy="4351338"/>
          </a:xfrm>
        </p:spPr>
        <p:txBody>
          <a:bodyPr anchor="t"/>
          <a:lstStyle/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发展自己的路上，当我们正确地认识自己、悦纳自己、有效地控制自己后，我们将会不断地发展出新的自己，而这个新的自己就是一次又一次对自己地挑战与超越！有的同学总是喜欢与别的同学竞争，战胜别人才能证明自己的成功，殊不知真正的成功是自己对自己一次次地战胜和超越。</a:t>
            </a:r>
            <a:endParaRPr lang="zh-CN" altLang="en-US" b="1" dirty="0">
              <a:solidFill>
                <a:srgbClr val="A0279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64"/>
          <p:cNvSpPr txBox="1"/>
          <p:nvPr/>
        </p:nvSpPr>
        <p:spPr>
          <a:xfrm>
            <a:off x="814039" y="1282390"/>
            <a:ext cx="10794380" cy="50783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自我意识是人对自己以及自己与周围环境关系的认识，这种认识是个体通过社会比较、观察、分析外部活动与情境等途径获得的，是一个多维度、多层次的心理系统。</a:t>
            </a:r>
            <a:endParaRPr lang="en-US" altLang="zh-CN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自我意识的内容可以包括：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生理自我、心理自我和社会自我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现实自我、投射自我和理想自我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；自我意识的结构包括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自我认识、自我体验和自我调控。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大学生常见自我意识问题有</a:t>
            </a:r>
            <a:r>
              <a:rPr lang="zh-CN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过度地自卑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过度地自我接受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独立与依附的自我冲突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消极的自我调控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过分追求完美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良好自我意识的培养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途径主要有：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科学地认识自我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积极地悦纳自我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有效地控制自我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不断地超越自我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400" b="1" dirty="0">
              <a:solidFill>
                <a:srgbClr val="5562A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7F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1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2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3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4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7F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1307</Words>
  <Application>Microsoft Office PowerPoint</Application>
  <PresentationFormat>宽屏</PresentationFormat>
  <Paragraphs>103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等线</vt:lpstr>
      <vt:lpstr>等线 Light</vt:lpstr>
      <vt:lpstr>华文行楷</vt:lpstr>
      <vt:lpstr>宋体</vt:lpstr>
      <vt:lpstr>微软雅黑</vt:lpstr>
      <vt:lpstr>Arial</vt:lpstr>
      <vt:lpstr>Calibri</vt:lpstr>
      <vt:lpstr>Office 主题​​</vt:lpstr>
      <vt:lpstr>9_Office 主题​​</vt:lpstr>
      <vt:lpstr>10_Office 主题​​</vt:lpstr>
      <vt:lpstr>11_Office 主题​​</vt:lpstr>
      <vt:lpstr>12_Office 主题​​</vt:lpstr>
      <vt:lpstr>13_Office 主题​​</vt:lpstr>
      <vt:lpstr>14_Office 主题​​</vt:lpstr>
      <vt:lpstr>1_Office 主题​​</vt:lpstr>
      <vt:lpstr>第二章  自我意识与心理健康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一、科学地认识自我</vt:lpstr>
      <vt:lpstr>二、积极地悦纳自我</vt:lpstr>
      <vt:lpstr>PowerPoint 演示文稿</vt:lpstr>
      <vt:lpstr>三、有效地控制自我</vt:lpstr>
      <vt:lpstr>四、不断地超越自我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9轮PPT模板</dc:title>
  <dc:creator>Chris</dc:creator>
  <cp:lastModifiedBy>盛鑫</cp:lastModifiedBy>
  <cp:revision>256</cp:revision>
  <dcterms:created xsi:type="dcterms:W3CDTF">2017-08-10T17:46:00Z</dcterms:created>
  <dcterms:modified xsi:type="dcterms:W3CDTF">2025-06-06T02:33:00Z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F82AA93A8EF847AA8166E22AE2EF6CAF_12</vt:lpwstr>
  </property>
</Properties>
</file>